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72" r:id="rId4"/>
    <p:sldId id="259" r:id="rId5"/>
    <p:sldId id="269" r:id="rId6"/>
    <p:sldId id="257" r:id="rId7"/>
    <p:sldId id="267" r:id="rId8"/>
    <p:sldId id="268" r:id="rId9"/>
    <p:sldId id="271" r:id="rId10"/>
    <p:sldId id="258" r:id="rId11"/>
    <p:sldId id="264" r:id="rId12"/>
    <p:sldId id="260" r:id="rId13"/>
    <p:sldId id="263" r:id="rId14"/>
    <p:sldId id="266" r:id="rId15"/>
    <p:sldId id="261"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87"/>
  </p:normalViewPr>
  <p:slideViewPr>
    <p:cSldViewPr snapToGrid="0" snapToObjects="1">
      <p:cViewPr varScale="1">
        <p:scale>
          <a:sx n="111" d="100"/>
          <a:sy n="111" d="100"/>
        </p:scale>
        <p:origin x="6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2/19/19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sciencedirect.com/science/article/pii/S1474667017315847?via%3Dihub" TargetMode="External"/><Relationship Id="rId2" Type="http://schemas.openxmlformats.org/officeDocument/2006/relationships/hyperlink" Target="https://www.sciencedirect.com/topics/earth-and-planetary-sciences/thermokars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0AC9-F7B6-974B-A8B0-D976225F313B}"/>
              </a:ext>
            </a:extLst>
          </p:cNvPr>
          <p:cNvSpPr>
            <a:spLocks noGrp="1"/>
          </p:cNvSpPr>
          <p:nvPr>
            <p:ph type="ctrTitle"/>
          </p:nvPr>
        </p:nvSpPr>
        <p:spPr/>
        <p:txBody>
          <a:bodyPr>
            <a:normAutofit fontScale="90000"/>
          </a:bodyPr>
          <a:lstStyle/>
          <a:p>
            <a:r>
              <a:rPr lang="en-US" dirty="0"/>
              <a:t>Development of Reduced-Order Models Representing Landscape Evolution</a:t>
            </a:r>
          </a:p>
        </p:txBody>
      </p:sp>
      <p:sp>
        <p:nvSpPr>
          <p:cNvPr id="3" name="Subtitle 2">
            <a:extLst>
              <a:ext uri="{FF2B5EF4-FFF2-40B4-BE49-F238E27FC236}">
                <a16:creationId xmlns:a16="http://schemas.microsoft.com/office/drawing/2014/main" id="{F0F21F05-837A-6B44-BFD5-34F7E8793754}"/>
              </a:ext>
            </a:extLst>
          </p:cNvPr>
          <p:cNvSpPr>
            <a:spLocks noGrp="1"/>
          </p:cNvSpPr>
          <p:nvPr>
            <p:ph type="subTitle" idx="1"/>
          </p:nvPr>
        </p:nvSpPr>
        <p:spPr/>
        <p:txBody>
          <a:bodyPr/>
          <a:lstStyle/>
          <a:p>
            <a:r>
              <a:rPr lang="en-US" dirty="0"/>
              <a:t>Rawser Spicer</a:t>
            </a:r>
          </a:p>
          <a:p>
            <a:r>
              <a:rPr lang="en-US" dirty="0"/>
              <a:t>Committee: Orion Lawlor, Bob Bolton, </a:t>
            </a:r>
            <a:r>
              <a:rPr lang="en-US"/>
              <a:t>Glenn Chappell </a:t>
            </a:r>
            <a:endParaRPr lang="en-US" dirty="0"/>
          </a:p>
        </p:txBody>
      </p:sp>
    </p:spTree>
    <p:extLst>
      <p:ext uri="{BB962C8B-B14F-4D97-AF65-F5344CB8AC3E}">
        <p14:creationId xmlns:p14="http://schemas.microsoft.com/office/powerpoint/2010/main" val="3934944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FF6C-69BF-D648-824D-6B6263BDAF34}"/>
              </a:ext>
            </a:extLst>
          </p:cNvPr>
          <p:cNvSpPr>
            <a:spLocks noGrp="1"/>
          </p:cNvSpPr>
          <p:nvPr>
            <p:ph type="title"/>
          </p:nvPr>
        </p:nvSpPr>
        <p:spPr/>
        <p:txBody>
          <a:bodyPr/>
          <a:lstStyle/>
          <a:p>
            <a:r>
              <a:rPr lang="en-US" dirty="0"/>
              <a:t>Reduced Order Models </a:t>
            </a:r>
          </a:p>
        </p:txBody>
      </p:sp>
      <p:sp>
        <p:nvSpPr>
          <p:cNvPr id="3" name="Content Placeholder 2">
            <a:extLst>
              <a:ext uri="{FF2B5EF4-FFF2-40B4-BE49-F238E27FC236}">
                <a16:creationId xmlns:a16="http://schemas.microsoft.com/office/drawing/2014/main" id="{37534A9B-12B9-2E4F-98E8-FB471DE24E53}"/>
              </a:ext>
            </a:extLst>
          </p:cNvPr>
          <p:cNvSpPr>
            <a:spLocks noGrp="1"/>
          </p:cNvSpPr>
          <p:nvPr>
            <p:ph idx="1"/>
          </p:nvPr>
        </p:nvSpPr>
        <p:spPr/>
        <p:txBody>
          <a:bodyPr>
            <a:normAutofit fontScale="85000" lnSpcReduction="20000"/>
          </a:bodyPr>
          <a:lstStyle/>
          <a:p>
            <a:r>
              <a:rPr lang="en-US" dirty="0"/>
              <a:t>Reduce complexity in models to gain increases in speed at runtime</a:t>
            </a:r>
          </a:p>
          <a:p>
            <a:r>
              <a:rPr lang="en-US" dirty="0"/>
              <a:t>Properties</a:t>
            </a:r>
          </a:p>
          <a:p>
            <a:pPr lvl="1"/>
            <a:r>
              <a:rPr lang="en-US" dirty="0"/>
              <a:t>Small Approximation error </a:t>
            </a:r>
          </a:p>
          <a:p>
            <a:pPr lvl="1"/>
            <a:r>
              <a:rPr lang="en-US" dirty="0"/>
              <a:t>Preservation of stability/passivity </a:t>
            </a:r>
          </a:p>
          <a:p>
            <a:pPr lvl="1"/>
            <a:r>
              <a:rPr lang="en-US" dirty="0"/>
              <a:t>Computationally efficient </a:t>
            </a:r>
          </a:p>
          <a:p>
            <a:r>
              <a:rPr lang="en-US" dirty="0"/>
              <a:t>Methods</a:t>
            </a:r>
          </a:p>
          <a:p>
            <a:pPr lvl="1"/>
            <a:r>
              <a:rPr lang="en-US" dirty="0" err="1"/>
              <a:t>Krylov</a:t>
            </a:r>
            <a:r>
              <a:rPr lang="en-US" dirty="0"/>
              <a:t>-based methods</a:t>
            </a:r>
          </a:p>
          <a:p>
            <a:pPr lvl="1"/>
            <a:r>
              <a:rPr lang="en-US" dirty="0"/>
              <a:t>SVD-based methods </a:t>
            </a:r>
          </a:p>
          <a:p>
            <a:r>
              <a:rPr lang="en-US" dirty="0"/>
              <a:t>Examples </a:t>
            </a:r>
          </a:p>
          <a:p>
            <a:pPr lvl="1"/>
            <a:r>
              <a:rPr lang="en-US" dirty="0"/>
              <a:t>Wave surge forecasting</a:t>
            </a:r>
          </a:p>
          <a:p>
            <a:pPr lvl="1"/>
            <a:r>
              <a:rPr lang="en-US" dirty="0"/>
              <a:t>Air quality simulations</a:t>
            </a:r>
          </a:p>
          <a:p>
            <a:pPr lvl="1"/>
            <a:r>
              <a:rPr lang="en-US" dirty="0"/>
              <a:t>Vibration/acoustic systems </a:t>
            </a:r>
          </a:p>
          <a:p>
            <a:pPr lvl="1"/>
            <a:endParaRPr lang="en-US" dirty="0"/>
          </a:p>
        </p:txBody>
      </p:sp>
    </p:spTree>
    <p:extLst>
      <p:ext uri="{BB962C8B-B14F-4D97-AF65-F5344CB8AC3E}">
        <p14:creationId xmlns:p14="http://schemas.microsoft.com/office/powerpoint/2010/main" val="1665327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97CD0-F1A1-C443-807C-A172BADEA5E6}"/>
              </a:ext>
            </a:extLst>
          </p:cNvPr>
          <p:cNvPicPr>
            <a:picLocks noChangeAspect="1"/>
          </p:cNvPicPr>
          <p:nvPr/>
        </p:nvPicPr>
        <p:blipFill>
          <a:blip r:embed="rId2"/>
          <a:stretch>
            <a:fillRect/>
          </a:stretch>
        </p:blipFill>
        <p:spPr>
          <a:xfrm>
            <a:off x="2606002" y="228600"/>
            <a:ext cx="7538123" cy="5756685"/>
          </a:xfrm>
          <a:prstGeom prst="rect">
            <a:avLst/>
          </a:prstGeom>
        </p:spPr>
      </p:pic>
      <p:sp>
        <p:nvSpPr>
          <p:cNvPr id="4" name="Rectangle 3">
            <a:extLst>
              <a:ext uri="{FF2B5EF4-FFF2-40B4-BE49-F238E27FC236}">
                <a16:creationId xmlns:a16="http://schemas.microsoft.com/office/drawing/2014/main" id="{DA779DD8-2C97-ED45-9976-CFF3A50AED09}"/>
              </a:ext>
            </a:extLst>
          </p:cNvPr>
          <p:cNvSpPr/>
          <p:nvPr/>
        </p:nvSpPr>
        <p:spPr>
          <a:xfrm>
            <a:off x="2551690" y="5985285"/>
            <a:ext cx="2417650" cy="369332"/>
          </a:xfrm>
          <a:prstGeom prst="rect">
            <a:avLst/>
          </a:prstGeom>
        </p:spPr>
        <p:txBody>
          <a:bodyPr wrap="none">
            <a:spAutoFit/>
          </a:bodyPr>
          <a:lstStyle/>
          <a:p>
            <a:r>
              <a:rPr lang="en-US" i="1" dirty="0" err="1"/>
              <a:t>Antoulas</a:t>
            </a:r>
            <a:r>
              <a:rPr lang="en-US" i="1" dirty="0"/>
              <a:t>, A.C. 2004 </a:t>
            </a:r>
            <a:endParaRPr lang="en-US" dirty="0"/>
          </a:p>
        </p:txBody>
      </p:sp>
    </p:spTree>
    <p:extLst>
      <p:ext uri="{BB962C8B-B14F-4D97-AF65-F5344CB8AC3E}">
        <p14:creationId xmlns:p14="http://schemas.microsoft.com/office/powerpoint/2010/main" val="4174722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629E1-688D-E54A-B54C-4B294A46D86E}"/>
              </a:ext>
            </a:extLst>
          </p:cNvPr>
          <p:cNvSpPr>
            <a:spLocks noGrp="1"/>
          </p:cNvSpPr>
          <p:nvPr>
            <p:ph type="title"/>
          </p:nvPr>
        </p:nvSpPr>
        <p:spPr/>
        <p:txBody>
          <a:bodyPr/>
          <a:lstStyle/>
          <a:p>
            <a:r>
              <a:rPr lang="en-US" dirty="0"/>
              <a:t>How it fits together </a:t>
            </a:r>
          </a:p>
        </p:txBody>
      </p:sp>
      <p:sp>
        <p:nvSpPr>
          <p:cNvPr id="3" name="Content Placeholder 2">
            <a:extLst>
              <a:ext uri="{FF2B5EF4-FFF2-40B4-BE49-F238E27FC236}">
                <a16:creationId xmlns:a16="http://schemas.microsoft.com/office/drawing/2014/main" id="{61C272BA-D561-3D49-A0EB-58972FD37A9F}"/>
              </a:ext>
            </a:extLst>
          </p:cNvPr>
          <p:cNvSpPr>
            <a:spLocks noGrp="1"/>
          </p:cNvSpPr>
          <p:nvPr>
            <p:ph idx="1"/>
          </p:nvPr>
        </p:nvSpPr>
        <p:spPr/>
        <p:txBody>
          <a:bodyPr/>
          <a:lstStyle/>
          <a:p>
            <a:r>
              <a:rPr lang="en-US" dirty="0"/>
              <a:t>Results from the ATM will be used to develop reduced order model to integrate into the Department of Energy (DOE) Energy </a:t>
            </a:r>
            <a:r>
              <a:rPr lang="en-US" dirty="0" err="1"/>
              <a:t>Exascale</a:t>
            </a:r>
            <a:r>
              <a:rPr lang="en-US" dirty="0"/>
              <a:t> Earth System Model (E3SM) Land Model (ELM). </a:t>
            </a:r>
          </a:p>
          <a:p>
            <a:r>
              <a:rPr lang="en-US" dirty="0"/>
              <a:t>E3SM ELM </a:t>
            </a:r>
          </a:p>
          <a:p>
            <a:pPr lvl="1"/>
            <a:r>
              <a:rPr lang="en-US" dirty="0"/>
              <a:t>Global Scale Climate Model</a:t>
            </a:r>
          </a:p>
          <a:p>
            <a:pPr lvl="1"/>
            <a:r>
              <a:rPr lang="en-US" dirty="0"/>
              <a:t>10km resolution</a:t>
            </a:r>
          </a:p>
          <a:p>
            <a:r>
              <a:rPr lang="en-US" dirty="0"/>
              <a:t>Results of ATM can provide information on changes to landscape position which (in part) has controls on water, carbon, and energy fluxes in arctic that is missing in E3SM ELM</a:t>
            </a:r>
          </a:p>
        </p:txBody>
      </p:sp>
    </p:spTree>
    <p:extLst>
      <p:ext uri="{BB962C8B-B14F-4D97-AF65-F5344CB8AC3E}">
        <p14:creationId xmlns:p14="http://schemas.microsoft.com/office/powerpoint/2010/main" val="3220926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A144-9DB4-1044-949A-2241A757EDDD}"/>
              </a:ext>
            </a:extLst>
          </p:cNvPr>
          <p:cNvSpPr>
            <a:spLocks noGrp="1"/>
          </p:cNvSpPr>
          <p:nvPr>
            <p:ph type="title"/>
          </p:nvPr>
        </p:nvSpPr>
        <p:spPr/>
        <p:txBody>
          <a:bodyPr/>
          <a:lstStyle/>
          <a:p>
            <a:r>
              <a:rPr lang="en-US" dirty="0"/>
              <a:t>Why is it important</a:t>
            </a:r>
          </a:p>
        </p:txBody>
      </p:sp>
      <p:sp>
        <p:nvSpPr>
          <p:cNvPr id="3" name="Content Placeholder 2">
            <a:extLst>
              <a:ext uri="{FF2B5EF4-FFF2-40B4-BE49-F238E27FC236}">
                <a16:creationId xmlns:a16="http://schemas.microsoft.com/office/drawing/2014/main" id="{E3739509-5395-F648-8F17-2E647AA783A0}"/>
              </a:ext>
            </a:extLst>
          </p:cNvPr>
          <p:cNvSpPr>
            <a:spLocks noGrp="1"/>
          </p:cNvSpPr>
          <p:nvPr>
            <p:ph idx="1"/>
          </p:nvPr>
        </p:nvSpPr>
        <p:spPr/>
        <p:txBody>
          <a:bodyPr/>
          <a:lstStyle/>
          <a:p>
            <a:r>
              <a:rPr lang="en-US" dirty="0"/>
              <a:t>Other Scientists/Models want to know about changes in water, carbon, and energy fluxes.</a:t>
            </a:r>
          </a:p>
          <a:p>
            <a:r>
              <a:rPr lang="en-US" dirty="0"/>
              <a:t>Decision Makers want to know about the potential changes in landscape composition for wildlife management</a:t>
            </a:r>
          </a:p>
          <a:p>
            <a:pPr marL="0" indent="0">
              <a:buNone/>
            </a:pPr>
            <a:endParaRPr lang="en-US" dirty="0"/>
          </a:p>
        </p:txBody>
      </p:sp>
    </p:spTree>
    <p:extLst>
      <p:ext uri="{BB962C8B-B14F-4D97-AF65-F5344CB8AC3E}">
        <p14:creationId xmlns:p14="http://schemas.microsoft.com/office/powerpoint/2010/main" val="3594701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051E-7EC7-F54F-AF26-CEC950916B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A77F93-6AC8-DF4A-B6D5-3484C24EA66B}"/>
              </a:ext>
            </a:extLst>
          </p:cNvPr>
          <p:cNvSpPr>
            <a:spLocks noGrp="1"/>
          </p:cNvSpPr>
          <p:nvPr>
            <p:ph idx="1"/>
          </p:nvPr>
        </p:nvSpPr>
        <p:spPr/>
        <p:txBody>
          <a:bodyPr/>
          <a:lstStyle/>
          <a:p>
            <a:endParaRPr lang="en-US" dirty="0"/>
          </a:p>
        </p:txBody>
      </p:sp>
      <p:grpSp>
        <p:nvGrpSpPr>
          <p:cNvPr id="4" name="Group 3">
            <a:extLst>
              <a:ext uri="{FF2B5EF4-FFF2-40B4-BE49-F238E27FC236}">
                <a16:creationId xmlns:a16="http://schemas.microsoft.com/office/drawing/2014/main" id="{D4759A91-7353-7641-B832-13DD50A00691}"/>
              </a:ext>
            </a:extLst>
          </p:cNvPr>
          <p:cNvGrpSpPr/>
          <p:nvPr/>
        </p:nvGrpSpPr>
        <p:grpSpPr>
          <a:xfrm>
            <a:off x="2589212" y="624110"/>
            <a:ext cx="7406641" cy="5431680"/>
            <a:chOff x="1371599" y="1096920"/>
            <a:chExt cx="7406641" cy="5431680"/>
          </a:xfrm>
        </p:grpSpPr>
        <p:grpSp>
          <p:nvGrpSpPr>
            <p:cNvPr id="5" name="Group 4">
              <a:extLst>
                <a:ext uri="{FF2B5EF4-FFF2-40B4-BE49-F238E27FC236}">
                  <a16:creationId xmlns:a16="http://schemas.microsoft.com/office/drawing/2014/main" id="{11BF0AD1-9260-BD44-BA8C-290FD9ACED1C}"/>
                </a:ext>
              </a:extLst>
            </p:cNvPr>
            <p:cNvGrpSpPr/>
            <p:nvPr/>
          </p:nvGrpSpPr>
          <p:grpSpPr>
            <a:xfrm>
              <a:off x="1371599" y="1096920"/>
              <a:ext cx="7315200" cy="5431680"/>
              <a:chOff x="1371599" y="1096920"/>
              <a:chExt cx="7315200" cy="5431680"/>
            </a:xfrm>
          </p:grpSpPr>
          <p:pic>
            <p:nvPicPr>
              <p:cNvPr id="26" name="Picture 4">
                <a:extLst>
                  <a:ext uri="{FF2B5EF4-FFF2-40B4-BE49-F238E27FC236}">
                    <a16:creationId xmlns:a16="http://schemas.microsoft.com/office/drawing/2014/main" id="{63AC4299-DDAA-204C-BA29-AFA02ED32705}"/>
                  </a:ext>
                </a:extLst>
              </p:cNvPr>
              <p:cNvPicPr>
                <a:picLocks noChangeAspect="1"/>
              </p:cNvPicPr>
              <p:nvPr/>
            </p:nvPicPr>
            <p:blipFill>
              <a:blip r:embed="rId2">
                <a:lum/>
                <a:alphaModFix/>
              </a:blip>
              <a:srcRect/>
              <a:stretch>
                <a:fillRect/>
              </a:stretch>
            </p:blipFill>
            <p:spPr>
              <a:xfrm>
                <a:off x="1371599" y="1103040"/>
                <a:ext cx="3814200" cy="5425560"/>
              </a:xfrm>
              <a:prstGeom prst="rect">
                <a:avLst/>
              </a:prstGeom>
              <a:noFill/>
              <a:ln>
                <a:noFill/>
              </a:ln>
            </p:spPr>
          </p:pic>
          <p:pic>
            <p:nvPicPr>
              <p:cNvPr id="27" name="Picture 2">
                <a:extLst>
                  <a:ext uri="{FF2B5EF4-FFF2-40B4-BE49-F238E27FC236}">
                    <a16:creationId xmlns:a16="http://schemas.microsoft.com/office/drawing/2014/main" id="{43F1DA53-D917-2047-A675-33FF6B53D94B}"/>
                  </a:ext>
                </a:extLst>
              </p:cNvPr>
              <p:cNvPicPr>
                <a:picLocks noChangeAspect="1"/>
              </p:cNvPicPr>
              <p:nvPr/>
            </p:nvPicPr>
            <p:blipFill>
              <a:blip r:embed="rId3">
                <a:lum/>
                <a:alphaModFix/>
              </a:blip>
              <a:srcRect/>
              <a:stretch>
                <a:fillRect/>
              </a:stretch>
            </p:blipFill>
            <p:spPr>
              <a:xfrm>
                <a:off x="4926960" y="1096920"/>
                <a:ext cx="3759839" cy="5431320"/>
              </a:xfrm>
              <a:prstGeom prst="rect">
                <a:avLst/>
              </a:prstGeom>
              <a:noFill/>
              <a:ln>
                <a:noFill/>
              </a:ln>
            </p:spPr>
          </p:pic>
        </p:grpSp>
        <p:sp>
          <p:nvSpPr>
            <p:cNvPr id="6" name="Freeform 5">
              <a:extLst>
                <a:ext uri="{FF2B5EF4-FFF2-40B4-BE49-F238E27FC236}">
                  <a16:creationId xmlns:a16="http://schemas.microsoft.com/office/drawing/2014/main" id="{00ED2EDD-F355-AC40-BC2A-54BC6007723B}"/>
                </a:ext>
              </a:extLst>
            </p:cNvPr>
            <p:cNvSpPr/>
            <p:nvPr/>
          </p:nvSpPr>
          <p:spPr>
            <a:xfrm>
              <a:off x="3931920" y="5430960"/>
              <a:ext cx="2377439" cy="109728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CFE7F5"/>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Droid Sans" pitchFamily="2"/>
                <a:cs typeface="Lohit Hindi" pitchFamily="2"/>
              </a:endParaRPr>
            </a:p>
          </p:txBody>
        </p:sp>
        <p:sp>
          <p:nvSpPr>
            <p:cNvPr id="7" name="Freeform 6">
              <a:extLst>
                <a:ext uri="{FF2B5EF4-FFF2-40B4-BE49-F238E27FC236}">
                  <a16:creationId xmlns:a16="http://schemas.microsoft.com/office/drawing/2014/main" id="{6EB74A34-06D3-6045-8EC0-D4108D33182B}"/>
                </a:ext>
              </a:extLst>
            </p:cNvPr>
            <p:cNvSpPr/>
            <p:nvPr/>
          </p:nvSpPr>
          <p:spPr>
            <a:xfrm>
              <a:off x="3657600" y="3931920"/>
              <a:ext cx="548640" cy="1463039"/>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FF6309"/>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Droid Sans" pitchFamily="2"/>
                <a:cs typeface="Lohit Hindi" pitchFamily="2"/>
              </a:endParaRPr>
            </a:p>
          </p:txBody>
        </p:sp>
        <p:sp>
          <p:nvSpPr>
            <p:cNvPr id="8" name="Freeform 7">
              <a:extLst>
                <a:ext uri="{FF2B5EF4-FFF2-40B4-BE49-F238E27FC236}">
                  <a16:creationId xmlns:a16="http://schemas.microsoft.com/office/drawing/2014/main" id="{A8CFE1EF-149C-294A-81E1-AE91055A7D80}"/>
                </a:ext>
              </a:extLst>
            </p:cNvPr>
            <p:cNvSpPr/>
            <p:nvPr/>
          </p:nvSpPr>
          <p:spPr>
            <a:xfrm>
              <a:off x="4206240" y="4754879"/>
              <a:ext cx="548640" cy="6400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00DCFF"/>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Droid Sans" pitchFamily="2"/>
                <a:cs typeface="Lohit Hindi" pitchFamily="2"/>
              </a:endParaRPr>
            </a:p>
          </p:txBody>
        </p:sp>
        <p:sp>
          <p:nvSpPr>
            <p:cNvPr id="9" name="TextBox 8">
              <a:extLst>
                <a:ext uri="{FF2B5EF4-FFF2-40B4-BE49-F238E27FC236}">
                  <a16:creationId xmlns:a16="http://schemas.microsoft.com/office/drawing/2014/main" id="{0E1288A0-6315-9047-A71D-EEB5339059E9}"/>
                </a:ext>
              </a:extLst>
            </p:cNvPr>
            <p:cNvSpPr txBox="1"/>
            <p:nvPr/>
          </p:nvSpPr>
          <p:spPr>
            <a:xfrm>
              <a:off x="3566160" y="3474720"/>
              <a:ext cx="822960" cy="8305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2400" b="0" i="0" u="none" strike="noStrike" kern="1200">
                  <a:ln>
                    <a:noFill/>
                  </a:ln>
                  <a:latin typeface="Arial" pitchFamily="18"/>
                  <a:ea typeface="Droid Sans" pitchFamily="2"/>
                  <a:cs typeface="Lohit Hindi" pitchFamily="2"/>
                </a:rPr>
                <a:t>CH</a:t>
              </a:r>
              <a:r>
                <a:rPr lang="en-US" sz="2400" b="0" i="0" u="none" strike="noStrike" kern="1200" baseline="-33000">
                  <a:ln>
                    <a:noFill/>
                  </a:ln>
                  <a:latin typeface="Arial" pitchFamily="18"/>
                  <a:ea typeface="Droid Sans" pitchFamily="2"/>
                  <a:cs typeface="Lohit Hindi" pitchFamily="2"/>
                </a:rPr>
                <a:t>4</a:t>
              </a:r>
            </a:p>
          </p:txBody>
        </p:sp>
        <p:sp>
          <p:nvSpPr>
            <p:cNvPr id="10" name="TextBox 9">
              <a:extLst>
                <a:ext uri="{FF2B5EF4-FFF2-40B4-BE49-F238E27FC236}">
                  <a16:creationId xmlns:a16="http://schemas.microsoft.com/office/drawing/2014/main" id="{0C0946C2-0BCD-094D-8277-5F26E4EBC7F1}"/>
                </a:ext>
              </a:extLst>
            </p:cNvPr>
            <p:cNvSpPr txBox="1"/>
            <p:nvPr/>
          </p:nvSpPr>
          <p:spPr>
            <a:xfrm>
              <a:off x="4140000" y="4350240"/>
              <a:ext cx="822960" cy="8305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2400" b="0" i="0" u="none" strike="noStrike" kern="1200">
                  <a:ln>
                    <a:noFill/>
                  </a:ln>
                  <a:latin typeface="Arial" pitchFamily="18"/>
                  <a:ea typeface="Droid Sans" pitchFamily="2"/>
                  <a:cs typeface="Lohit Hindi" pitchFamily="2"/>
                </a:rPr>
                <a:t>CO</a:t>
              </a:r>
              <a:r>
                <a:rPr lang="en-US" sz="2400" b="0" i="0" u="none" strike="noStrike" kern="1200" baseline="-33000">
                  <a:ln>
                    <a:noFill/>
                  </a:ln>
                  <a:latin typeface="Arial" pitchFamily="18"/>
                  <a:ea typeface="Droid Sans" pitchFamily="2"/>
                  <a:cs typeface="Lohit Hindi" pitchFamily="2"/>
                </a:rPr>
                <a:t>2</a:t>
              </a:r>
            </a:p>
          </p:txBody>
        </p:sp>
        <p:sp>
          <p:nvSpPr>
            <p:cNvPr id="11" name="Freeform 10">
              <a:extLst>
                <a:ext uri="{FF2B5EF4-FFF2-40B4-BE49-F238E27FC236}">
                  <a16:creationId xmlns:a16="http://schemas.microsoft.com/office/drawing/2014/main" id="{6917AED7-79FD-6B42-B1FA-F94B7C92BEBD}"/>
                </a:ext>
              </a:extLst>
            </p:cNvPr>
            <p:cNvSpPr/>
            <p:nvPr/>
          </p:nvSpPr>
          <p:spPr>
            <a:xfrm>
              <a:off x="7498080" y="3840479"/>
              <a:ext cx="548640" cy="1463039"/>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00DCFF"/>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Droid Sans" pitchFamily="2"/>
                <a:cs typeface="Lohit Hindi" pitchFamily="2"/>
              </a:endParaRPr>
            </a:p>
          </p:txBody>
        </p:sp>
        <p:sp>
          <p:nvSpPr>
            <p:cNvPr id="12" name="Freeform 11">
              <a:extLst>
                <a:ext uri="{FF2B5EF4-FFF2-40B4-BE49-F238E27FC236}">
                  <a16:creationId xmlns:a16="http://schemas.microsoft.com/office/drawing/2014/main" id="{3DF327F6-203C-9B4D-B786-98023E16C93A}"/>
                </a:ext>
              </a:extLst>
            </p:cNvPr>
            <p:cNvSpPr/>
            <p:nvPr/>
          </p:nvSpPr>
          <p:spPr>
            <a:xfrm>
              <a:off x="8046720" y="4663440"/>
              <a:ext cx="548640" cy="6400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FF6309"/>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Droid Sans" pitchFamily="2"/>
                <a:cs typeface="Lohit Hindi" pitchFamily="2"/>
              </a:endParaRPr>
            </a:p>
          </p:txBody>
        </p:sp>
        <p:sp>
          <p:nvSpPr>
            <p:cNvPr id="13" name="TextBox 12">
              <a:extLst>
                <a:ext uri="{FF2B5EF4-FFF2-40B4-BE49-F238E27FC236}">
                  <a16:creationId xmlns:a16="http://schemas.microsoft.com/office/drawing/2014/main" id="{30496415-F97D-0946-A6C6-BB3AA800416C}"/>
                </a:ext>
              </a:extLst>
            </p:cNvPr>
            <p:cNvSpPr txBox="1"/>
            <p:nvPr/>
          </p:nvSpPr>
          <p:spPr>
            <a:xfrm>
              <a:off x="7406640" y="3474720"/>
              <a:ext cx="822960" cy="505799"/>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2400" b="0" i="0" u="none" strike="noStrike" kern="1200">
                  <a:ln>
                    <a:noFill/>
                  </a:ln>
                  <a:latin typeface="Arial" pitchFamily="18"/>
                  <a:ea typeface="Droid Sans" pitchFamily="2"/>
                  <a:cs typeface="Lohit Hindi" pitchFamily="2"/>
                </a:rPr>
                <a:t>CO</a:t>
              </a:r>
              <a:r>
                <a:rPr lang="en-US" sz="2400" b="0" i="0" u="none" strike="noStrike" kern="1200" baseline="-33000">
                  <a:ln>
                    <a:noFill/>
                  </a:ln>
                  <a:latin typeface="Arial" pitchFamily="18"/>
                  <a:ea typeface="Droid Sans" pitchFamily="2"/>
                  <a:cs typeface="Lohit Hindi" pitchFamily="2"/>
                </a:rPr>
                <a:t>2</a:t>
              </a:r>
            </a:p>
          </p:txBody>
        </p:sp>
        <p:sp>
          <p:nvSpPr>
            <p:cNvPr id="14" name="TextBox 13">
              <a:extLst>
                <a:ext uri="{FF2B5EF4-FFF2-40B4-BE49-F238E27FC236}">
                  <a16:creationId xmlns:a16="http://schemas.microsoft.com/office/drawing/2014/main" id="{C14632C1-0CF6-AB44-8C0F-50C4A0E61474}"/>
                </a:ext>
              </a:extLst>
            </p:cNvPr>
            <p:cNvSpPr txBox="1"/>
            <p:nvPr/>
          </p:nvSpPr>
          <p:spPr>
            <a:xfrm>
              <a:off x="7955280" y="4278240"/>
              <a:ext cx="822960" cy="45720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2400" b="0" i="0" u="none" strike="noStrike" kern="1200">
                  <a:ln>
                    <a:noFill/>
                  </a:ln>
                  <a:latin typeface="Arial" pitchFamily="18"/>
                  <a:ea typeface="Droid Sans" pitchFamily="2"/>
                  <a:cs typeface="Lohit Hindi" pitchFamily="2"/>
                </a:rPr>
                <a:t>CH</a:t>
              </a:r>
              <a:r>
                <a:rPr lang="en-US" sz="2400" b="0" i="0" u="none" strike="noStrike" kern="1200" baseline="-15000">
                  <a:ln>
                    <a:noFill/>
                  </a:ln>
                  <a:latin typeface="Arial" pitchFamily="18"/>
                  <a:ea typeface="Droid Sans" pitchFamily="2"/>
                  <a:cs typeface="Lohit Hindi" pitchFamily="2"/>
                </a:rPr>
                <a:t>4</a:t>
              </a:r>
            </a:p>
          </p:txBody>
        </p:sp>
        <p:pic>
          <p:nvPicPr>
            <p:cNvPr id="15" name="Picture 6">
              <a:extLst>
                <a:ext uri="{FF2B5EF4-FFF2-40B4-BE49-F238E27FC236}">
                  <a16:creationId xmlns:a16="http://schemas.microsoft.com/office/drawing/2014/main" id="{A54ECE73-7340-7C4B-94CD-83D9F962F6F5}"/>
                </a:ext>
              </a:extLst>
            </p:cNvPr>
            <p:cNvPicPr>
              <a:picLocks noChangeAspect="1"/>
            </p:cNvPicPr>
            <p:nvPr/>
          </p:nvPicPr>
          <p:blipFill>
            <a:blip r:embed="rId4">
              <a:lum/>
              <a:alphaModFix/>
            </a:blip>
            <a:srcRect t="20156" b="11049"/>
            <a:stretch>
              <a:fillRect/>
            </a:stretch>
          </p:blipFill>
          <p:spPr>
            <a:xfrm>
              <a:off x="1371599" y="1099800"/>
              <a:ext cx="4495320" cy="2064600"/>
            </a:xfrm>
            <a:prstGeom prst="rect">
              <a:avLst/>
            </a:prstGeom>
            <a:noFill/>
            <a:ln>
              <a:noFill/>
            </a:ln>
          </p:spPr>
        </p:pic>
        <p:pic>
          <p:nvPicPr>
            <p:cNvPr id="16" name="Picture 5">
              <a:extLst>
                <a:ext uri="{FF2B5EF4-FFF2-40B4-BE49-F238E27FC236}">
                  <a16:creationId xmlns:a16="http://schemas.microsoft.com/office/drawing/2014/main" id="{D574677A-BC87-7E49-A827-7889F05DC56E}"/>
                </a:ext>
              </a:extLst>
            </p:cNvPr>
            <p:cNvPicPr>
              <a:picLocks noChangeAspect="1"/>
            </p:cNvPicPr>
            <p:nvPr/>
          </p:nvPicPr>
          <p:blipFill>
            <a:blip r:embed="rId5">
              <a:lum/>
              <a:alphaModFix/>
            </a:blip>
            <a:srcRect t="36288" r="19251"/>
            <a:stretch>
              <a:fillRect/>
            </a:stretch>
          </p:blipFill>
          <p:spPr>
            <a:xfrm>
              <a:off x="4926960" y="1096920"/>
              <a:ext cx="3759839" cy="2103480"/>
            </a:xfrm>
            <a:prstGeom prst="rect">
              <a:avLst/>
            </a:prstGeom>
            <a:noFill/>
            <a:ln>
              <a:noFill/>
            </a:ln>
          </p:spPr>
        </p:pic>
        <p:sp>
          <p:nvSpPr>
            <p:cNvPr id="17" name="TextBox 16">
              <a:extLst>
                <a:ext uri="{FF2B5EF4-FFF2-40B4-BE49-F238E27FC236}">
                  <a16:creationId xmlns:a16="http://schemas.microsoft.com/office/drawing/2014/main" id="{FF80540D-5227-9141-AEDD-F720ABD65E2D}"/>
                </a:ext>
              </a:extLst>
            </p:cNvPr>
            <p:cNvSpPr txBox="1"/>
            <p:nvPr/>
          </p:nvSpPr>
          <p:spPr>
            <a:xfrm>
              <a:off x="1371599" y="6217919"/>
              <a:ext cx="1188719" cy="2901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400" b="0" i="0" u="none" strike="noStrike" kern="1200">
                  <a:ln>
                    <a:noFill/>
                  </a:ln>
                  <a:latin typeface="Arial" pitchFamily="18"/>
                  <a:ea typeface="Droid Sans" pitchFamily="2"/>
                  <a:cs typeface="Lohit Hindi" pitchFamily="2"/>
                </a:rPr>
                <a:t>Philip Martin</a:t>
              </a:r>
            </a:p>
          </p:txBody>
        </p:sp>
        <p:sp>
          <p:nvSpPr>
            <p:cNvPr id="18" name="Freeform 17">
              <a:extLst>
                <a:ext uri="{FF2B5EF4-FFF2-40B4-BE49-F238E27FC236}">
                  <a16:creationId xmlns:a16="http://schemas.microsoft.com/office/drawing/2014/main" id="{C9300A05-AFAA-DA41-8C3F-E6CAF77FC221}"/>
                </a:ext>
              </a:extLst>
            </p:cNvPr>
            <p:cNvSpPr/>
            <p:nvPr/>
          </p:nvSpPr>
          <p:spPr>
            <a:xfrm>
              <a:off x="5669279" y="3657600"/>
              <a:ext cx="548640" cy="1463039"/>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FF0000"/>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Droid Sans" pitchFamily="2"/>
                <a:cs typeface="Lohit Hindi" pitchFamily="2"/>
              </a:endParaRPr>
            </a:p>
          </p:txBody>
        </p:sp>
        <p:sp>
          <p:nvSpPr>
            <p:cNvPr id="19" name="Freeform 18">
              <a:extLst>
                <a:ext uri="{FF2B5EF4-FFF2-40B4-BE49-F238E27FC236}">
                  <a16:creationId xmlns:a16="http://schemas.microsoft.com/office/drawing/2014/main" id="{329A9D91-6F60-B84C-B693-FFE113758AFB}"/>
                </a:ext>
              </a:extLst>
            </p:cNvPr>
            <p:cNvSpPr/>
            <p:nvPr/>
          </p:nvSpPr>
          <p:spPr>
            <a:xfrm>
              <a:off x="6217919" y="4480560"/>
              <a:ext cx="548640" cy="6400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0000FF"/>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Droid Sans" pitchFamily="2"/>
                <a:cs typeface="Lohit Hindi" pitchFamily="2"/>
              </a:endParaRPr>
            </a:p>
          </p:txBody>
        </p:sp>
        <p:sp>
          <p:nvSpPr>
            <p:cNvPr id="20" name="TextBox 19">
              <a:extLst>
                <a:ext uri="{FF2B5EF4-FFF2-40B4-BE49-F238E27FC236}">
                  <a16:creationId xmlns:a16="http://schemas.microsoft.com/office/drawing/2014/main" id="{2D677A5B-3A75-0441-91F2-CFB47C0C446F}"/>
                </a:ext>
              </a:extLst>
            </p:cNvPr>
            <p:cNvSpPr txBox="1"/>
            <p:nvPr/>
          </p:nvSpPr>
          <p:spPr>
            <a:xfrm>
              <a:off x="5669279" y="3291839"/>
              <a:ext cx="822960" cy="45720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2400" b="0" i="0" u="none" strike="noStrike" kern="1200">
                  <a:ln>
                    <a:noFill/>
                  </a:ln>
                  <a:latin typeface="Arial" pitchFamily="18"/>
                  <a:ea typeface="Droid Sans" pitchFamily="2"/>
                  <a:cs typeface="Lohit Hindi" pitchFamily="2"/>
                </a:rPr>
                <a:t>Q</a:t>
              </a:r>
              <a:r>
                <a:rPr lang="en-US" sz="2400" b="0" i="0" u="none" strike="noStrike" kern="1200" baseline="-15000">
                  <a:ln>
                    <a:noFill/>
                  </a:ln>
                  <a:latin typeface="Arial" pitchFamily="18"/>
                  <a:ea typeface="Droid Sans" pitchFamily="2"/>
                  <a:cs typeface="Lohit Hindi" pitchFamily="2"/>
                </a:rPr>
                <a:t>h</a:t>
              </a:r>
            </a:p>
          </p:txBody>
        </p:sp>
        <p:sp>
          <p:nvSpPr>
            <p:cNvPr id="21" name="TextBox 20">
              <a:extLst>
                <a:ext uri="{FF2B5EF4-FFF2-40B4-BE49-F238E27FC236}">
                  <a16:creationId xmlns:a16="http://schemas.microsoft.com/office/drawing/2014/main" id="{39987451-CB5B-FF44-B3D4-5F3BE48D96E8}"/>
                </a:ext>
              </a:extLst>
            </p:cNvPr>
            <p:cNvSpPr txBox="1"/>
            <p:nvPr/>
          </p:nvSpPr>
          <p:spPr>
            <a:xfrm>
              <a:off x="6309360" y="4041000"/>
              <a:ext cx="822960" cy="5331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2400" b="0" i="0" u="none" strike="noStrike" kern="1200">
                  <a:ln>
                    <a:noFill/>
                  </a:ln>
                  <a:latin typeface="Arial" pitchFamily="18"/>
                  <a:ea typeface="Droid Sans" pitchFamily="2"/>
                  <a:cs typeface="Lohit Hindi" pitchFamily="2"/>
                </a:rPr>
                <a:t>Q</a:t>
              </a:r>
              <a:r>
                <a:rPr lang="en-US" sz="2400" b="0" i="0" u="none" strike="noStrike" kern="1200" baseline="-25000">
                  <a:ln>
                    <a:noFill/>
                  </a:ln>
                  <a:latin typeface="Arial" pitchFamily="18"/>
                  <a:ea typeface="Droid Sans" pitchFamily="2"/>
                  <a:cs typeface="Lohit Hindi" pitchFamily="2"/>
                </a:rPr>
                <a:t>e</a:t>
              </a:r>
            </a:p>
          </p:txBody>
        </p:sp>
        <p:sp>
          <p:nvSpPr>
            <p:cNvPr id="22" name="Freeform 21">
              <a:extLst>
                <a:ext uri="{FF2B5EF4-FFF2-40B4-BE49-F238E27FC236}">
                  <a16:creationId xmlns:a16="http://schemas.microsoft.com/office/drawing/2014/main" id="{98841B30-2156-1546-88D3-7F4F39A8363C}"/>
                </a:ext>
              </a:extLst>
            </p:cNvPr>
            <p:cNvSpPr/>
            <p:nvPr/>
          </p:nvSpPr>
          <p:spPr>
            <a:xfrm>
              <a:off x="1554479" y="4023360"/>
              <a:ext cx="548640" cy="1463039"/>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0000FF"/>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Droid Sans" pitchFamily="2"/>
                <a:cs typeface="Lohit Hindi" pitchFamily="2"/>
              </a:endParaRPr>
            </a:p>
          </p:txBody>
        </p:sp>
        <p:sp>
          <p:nvSpPr>
            <p:cNvPr id="23" name="Freeform 22">
              <a:extLst>
                <a:ext uri="{FF2B5EF4-FFF2-40B4-BE49-F238E27FC236}">
                  <a16:creationId xmlns:a16="http://schemas.microsoft.com/office/drawing/2014/main" id="{19CF3C04-A22C-A641-BB2D-01ACF69B2EAB}"/>
                </a:ext>
              </a:extLst>
            </p:cNvPr>
            <p:cNvSpPr/>
            <p:nvPr/>
          </p:nvSpPr>
          <p:spPr>
            <a:xfrm>
              <a:off x="2286000" y="4846320"/>
              <a:ext cx="548640" cy="640080"/>
            </a:xfrm>
            <a:custGeom>
              <a:avLst>
                <a:gd name="f0" fmla="val 54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21600 f8 1"/>
                <a:gd name="f17" fmla="*/ f12 f11 1"/>
                <a:gd name="f18" fmla="*/ f11 f7 1"/>
                <a:gd name="f19" fmla="*/ f13 f7 1"/>
                <a:gd name="f20" fmla="*/ f17 1 10800"/>
                <a:gd name="f21" fmla="+- f12 0 f20"/>
                <a:gd name="f22" fmla="*/ f21 f8 1"/>
              </a:gdLst>
              <a:ahLst>
                <a:ahXY gdRefX="f1" minX="f4" maxX="f6" gdRefY="f0" minY="f4" maxY="f5">
                  <a:pos x="f14" y="f15"/>
                </a:ahXY>
              </a:ahLst>
              <a:cxnLst>
                <a:cxn ang="3cd4">
                  <a:pos x="hc" y="t"/>
                </a:cxn>
                <a:cxn ang="0">
                  <a:pos x="r" y="vc"/>
                </a:cxn>
                <a:cxn ang="cd4">
                  <a:pos x="hc" y="b"/>
                </a:cxn>
                <a:cxn ang="cd2">
                  <a:pos x="l" y="vc"/>
                </a:cxn>
              </a:cxnLst>
              <a:rect l="f18" t="f22" r="f19" b="f16"/>
              <a:pathLst>
                <a:path w="21600" h="21600">
                  <a:moveTo>
                    <a:pt x="f11" y="f5"/>
                  </a:moveTo>
                  <a:lnTo>
                    <a:pt x="f11" y="f12"/>
                  </a:lnTo>
                  <a:lnTo>
                    <a:pt x="f4" y="f12"/>
                  </a:lnTo>
                  <a:lnTo>
                    <a:pt x="f6" y="f4"/>
                  </a:lnTo>
                  <a:lnTo>
                    <a:pt x="f5" y="f12"/>
                  </a:lnTo>
                  <a:lnTo>
                    <a:pt x="f13" y="f12"/>
                  </a:lnTo>
                  <a:lnTo>
                    <a:pt x="f13" y="f5"/>
                  </a:lnTo>
                  <a:close/>
                </a:path>
              </a:pathLst>
            </a:custGeom>
            <a:solidFill>
              <a:srgbClr val="FF0000"/>
            </a:solidFill>
            <a:ln w="0">
              <a:solidFill>
                <a:srgbClr val="808080"/>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Droid Sans" pitchFamily="2"/>
                <a:cs typeface="Lohit Hindi" pitchFamily="2"/>
              </a:endParaRPr>
            </a:p>
          </p:txBody>
        </p:sp>
        <p:sp>
          <p:nvSpPr>
            <p:cNvPr id="24" name="TextBox 23">
              <a:extLst>
                <a:ext uri="{FF2B5EF4-FFF2-40B4-BE49-F238E27FC236}">
                  <a16:creationId xmlns:a16="http://schemas.microsoft.com/office/drawing/2014/main" id="{89645B32-7043-B947-B036-9F12F0B61E70}"/>
                </a:ext>
              </a:extLst>
            </p:cNvPr>
            <p:cNvSpPr txBox="1"/>
            <p:nvPr/>
          </p:nvSpPr>
          <p:spPr>
            <a:xfrm>
              <a:off x="1609920" y="3638160"/>
              <a:ext cx="640080" cy="45720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2400" b="0" i="0" u="none" strike="noStrike" kern="1200">
                  <a:ln>
                    <a:noFill/>
                  </a:ln>
                  <a:latin typeface="Arial" pitchFamily="18"/>
                  <a:ea typeface="Droid Sans" pitchFamily="2"/>
                  <a:cs typeface="Lohit Hindi" pitchFamily="2"/>
                </a:rPr>
                <a:t>Q</a:t>
              </a:r>
              <a:r>
                <a:rPr lang="en-US" sz="2400" b="0" i="0" u="none" strike="noStrike" kern="1200" baseline="-15000">
                  <a:ln>
                    <a:noFill/>
                  </a:ln>
                  <a:latin typeface="Arial" pitchFamily="18"/>
                  <a:ea typeface="Droid Sans" pitchFamily="2"/>
                  <a:cs typeface="Lohit Hindi" pitchFamily="2"/>
                </a:rPr>
                <a:t>e</a:t>
              </a:r>
            </a:p>
          </p:txBody>
        </p:sp>
        <p:sp>
          <p:nvSpPr>
            <p:cNvPr id="25" name="TextBox 24">
              <a:extLst>
                <a:ext uri="{FF2B5EF4-FFF2-40B4-BE49-F238E27FC236}">
                  <a16:creationId xmlns:a16="http://schemas.microsoft.com/office/drawing/2014/main" id="{4E15F080-72D5-0F4C-919D-5529EA25EA0E}"/>
                </a:ext>
              </a:extLst>
            </p:cNvPr>
            <p:cNvSpPr txBox="1"/>
            <p:nvPr/>
          </p:nvSpPr>
          <p:spPr>
            <a:xfrm>
              <a:off x="2286000" y="4389120"/>
              <a:ext cx="822960" cy="45720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2400" b="0" i="0" u="none" strike="noStrike" kern="1200">
                  <a:ln>
                    <a:noFill/>
                  </a:ln>
                  <a:latin typeface="Arial" pitchFamily="18"/>
                  <a:ea typeface="Droid Sans" pitchFamily="2"/>
                  <a:cs typeface="Lohit Hindi" pitchFamily="2"/>
                </a:rPr>
                <a:t>Q</a:t>
              </a:r>
              <a:r>
                <a:rPr lang="en-US" sz="2400" b="0" i="0" u="none" strike="noStrike" kern="1200" baseline="-15000">
                  <a:ln>
                    <a:noFill/>
                  </a:ln>
                  <a:latin typeface="Arial" pitchFamily="18"/>
                  <a:ea typeface="Droid Sans" pitchFamily="2"/>
                  <a:cs typeface="Lohit Hindi" pitchFamily="2"/>
                </a:rPr>
                <a:t>h</a:t>
              </a:r>
            </a:p>
          </p:txBody>
        </p:sp>
      </p:grpSp>
    </p:spTree>
    <p:extLst>
      <p:ext uri="{BB962C8B-B14F-4D97-AF65-F5344CB8AC3E}">
        <p14:creationId xmlns:p14="http://schemas.microsoft.com/office/powerpoint/2010/main" val="658245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2DE68-80EA-FD4B-AABD-46223EA13E72}"/>
              </a:ext>
            </a:extLst>
          </p:cNvPr>
          <p:cNvSpPr>
            <a:spLocks noGrp="1"/>
          </p:cNvSpPr>
          <p:nvPr>
            <p:ph type="title"/>
          </p:nvPr>
        </p:nvSpPr>
        <p:spPr/>
        <p:txBody>
          <a:bodyPr/>
          <a:lstStyle/>
          <a:p>
            <a:r>
              <a:rPr lang="en-US" dirty="0"/>
              <a:t>Tentative Timeline</a:t>
            </a:r>
          </a:p>
        </p:txBody>
      </p:sp>
      <p:sp>
        <p:nvSpPr>
          <p:cNvPr id="3" name="Content Placeholder 2">
            <a:extLst>
              <a:ext uri="{FF2B5EF4-FFF2-40B4-BE49-F238E27FC236}">
                <a16:creationId xmlns:a16="http://schemas.microsoft.com/office/drawing/2014/main" id="{EC28A3FB-F0CE-0D45-B3DF-8F282D5B4611}"/>
              </a:ext>
            </a:extLst>
          </p:cNvPr>
          <p:cNvSpPr>
            <a:spLocks noGrp="1"/>
          </p:cNvSpPr>
          <p:nvPr>
            <p:ph idx="1"/>
          </p:nvPr>
        </p:nvSpPr>
        <p:spPr/>
        <p:txBody>
          <a:bodyPr/>
          <a:lstStyle/>
          <a:p>
            <a:r>
              <a:rPr lang="en-US" dirty="0"/>
              <a:t>Spring 2019</a:t>
            </a:r>
          </a:p>
          <a:p>
            <a:pPr lvl="1"/>
            <a:r>
              <a:rPr lang="en-US" dirty="0"/>
              <a:t>Finish polishing/ testing ATM</a:t>
            </a:r>
          </a:p>
          <a:p>
            <a:r>
              <a:rPr lang="en-US" dirty="0"/>
              <a:t>Summer-Fall 2019</a:t>
            </a:r>
          </a:p>
          <a:p>
            <a:pPr lvl="1"/>
            <a:r>
              <a:rPr lang="en-US" dirty="0"/>
              <a:t>Work on ROM</a:t>
            </a:r>
          </a:p>
          <a:p>
            <a:r>
              <a:rPr lang="en-US" dirty="0"/>
              <a:t>Fall 2019-Spring 2020</a:t>
            </a:r>
          </a:p>
          <a:p>
            <a:pPr lvl="1"/>
            <a:r>
              <a:rPr lang="en-US" dirty="0"/>
              <a:t>Project writeup</a:t>
            </a:r>
          </a:p>
          <a:p>
            <a:r>
              <a:rPr lang="en-US" dirty="0"/>
              <a:t>May 2020</a:t>
            </a:r>
          </a:p>
          <a:p>
            <a:pPr lvl="1"/>
            <a:r>
              <a:rPr lang="en-US" dirty="0"/>
              <a:t>graduate</a:t>
            </a:r>
          </a:p>
        </p:txBody>
      </p:sp>
    </p:spTree>
    <p:extLst>
      <p:ext uri="{BB962C8B-B14F-4D97-AF65-F5344CB8AC3E}">
        <p14:creationId xmlns:p14="http://schemas.microsoft.com/office/powerpoint/2010/main" val="1814954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61C9-DFF5-114C-966C-B21B1CF60050}"/>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BBF7AA6E-EE00-8B4B-BD79-AD98842FA521}"/>
              </a:ext>
            </a:extLst>
          </p:cNvPr>
          <p:cNvSpPr>
            <a:spLocks noGrp="1"/>
          </p:cNvSpPr>
          <p:nvPr>
            <p:ph idx="1"/>
          </p:nvPr>
        </p:nvSpPr>
        <p:spPr/>
        <p:txBody>
          <a:bodyPr/>
          <a:lstStyle/>
          <a:p>
            <a:r>
              <a:rPr lang="en-US" dirty="0"/>
              <a:t>Definitions of  thermokarst terms:</a:t>
            </a:r>
          </a:p>
          <a:p>
            <a:pPr marL="457200" lvl="1" indent="0">
              <a:buNone/>
            </a:pPr>
            <a:r>
              <a:rPr lang="en-US" dirty="0">
                <a:hlinkClick r:id="rId2"/>
              </a:rPr>
              <a:t>https://www.sciencedirect.com/topics/earth-and-planetary-sciences/thermokarst</a:t>
            </a:r>
            <a:endParaRPr lang="en-US" dirty="0"/>
          </a:p>
          <a:p>
            <a:r>
              <a:rPr lang="en-US" dirty="0"/>
              <a:t>Explanation of Reduced order models</a:t>
            </a:r>
          </a:p>
          <a:p>
            <a:pPr marL="457200" lvl="1" indent="0">
              <a:buNone/>
            </a:pPr>
            <a:r>
              <a:rPr lang="en-US" i="1" dirty="0" err="1"/>
              <a:t>Antoulas</a:t>
            </a:r>
            <a:r>
              <a:rPr lang="en-US" i="1" dirty="0"/>
              <a:t>, A.C. (July 2004). "Approximation of Large-Scale Dynamical Systems: An Overview". IFAC Proceedings Volumes. </a:t>
            </a:r>
            <a:r>
              <a:rPr lang="en-US" b="1" i="1" dirty="0"/>
              <a:t>37</a:t>
            </a:r>
            <a:r>
              <a:rPr lang="en-US" i="1" dirty="0"/>
              <a:t> (11): 19–28</a:t>
            </a:r>
          </a:p>
          <a:p>
            <a:pPr marL="457200" lvl="1" indent="0">
              <a:buNone/>
            </a:pPr>
            <a:r>
              <a:rPr lang="en-US" dirty="0">
                <a:hlinkClick r:id="rId3"/>
              </a:rPr>
              <a:t>https://www.sciencedirect.com/science/article/pii/S1474667017315847?via%3Dihub</a:t>
            </a:r>
            <a:endParaRPr lang="en-US" dirty="0"/>
          </a:p>
          <a:p>
            <a:pPr marL="457200" lvl="1" indent="0">
              <a:buNone/>
            </a:pPr>
            <a:endParaRPr lang="en-US" dirty="0"/>
          </a:p>
        </p:txBody>
      </p:sp>
    </p:spTree>
    <p:extLst>
      <p:ext uri="{BB962C8B-B14F-4D97-AF65-F5344CB8AC3E}">
        <p14:creationId xmlns:p14="http://schemas.microsoft.com/office/powerpoint/2010/main" val="3201338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65308-D6F0-2946-A9BB-7A6D6E8E8494}"/>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1D9D22C4-11C7-4B43-A05B-1DD2F10289A1}"/>
              </a:ext>
            </a:extLst>
          </p:cNvPr>
          <p:cNvSpPr>
            <a:spLocks noGrp="1"/>
          </p:cNvSpPr>
          <p:nvPr>
            <p:ph idx="1"/>
          </p:nvPr>
        </p:nvSpPr>
        <p:spPr/>
        <p:txBody>
          <a:bodyPr/>
          <a:lstStyle/>
          <a:p>
            <a:r>
              <a:rPr lang="en-US" dirty="0"/>
              <a:t>The goal of this project is to develop reduced order models (ROMs), and parameterizations from the Alaska Thermokarst Model (ATM). ROMs reduce complexity in models to gain increases in speed at runtime</a:t>
            </a:r>
          </a:p>
          <a:p>
            <a:r>
              <a:rPr lang="en-US" dirty="0"/>
              <a:t>Results from the ATM will be used to develop reduced order models to integrate into the Department of Energy (DOE) Energy </a:t>
            </a:r>
            <a:r>
              <a:rPr lang="en-US" dirty="0" err="1"/>
              <a:t>Exascale</a:t>
            </a:r>
            <a:r>
              <a:rPr lang="en-US" dirty="0"/>
              <a:t> Earth System Model (E3SM) Land Model (ELM). </a:t>
            </a:r>
          </a:p>
          <a:p>
            <a:r>
              <a:rPr lang="en-US" dirty="0"/>
              <a:t>Complexity differences</a:t>
            </a:r>
          </a:p>
          <a:p>
            <a:pPr lvl="1"/>
            <a:r>
              <a:rPr lang="en-US" dirty="0"/>
              <a:t>ATM has 1km</a:t>
            </a:r>
            <a:r>
              <a:rPr lang="en-US" baseline="30000" dirty="0"/>
              <a:t>2 </a:t>
            </a:r>
            <a:r>
              <a:rPr lang="en-US" dirty="0"/>
              <a:t>grid which track details about permafrost, and landscape types (cohorts) as fraction of total area</a:t>
            </a:r>
          </a:p>
          <a:p>
            <a:pPr lvl="1"/>
            <a:r>
              <a:rPr lang="en-US" dirty="0"/>
              <a:t>E3SM has 10km</a:t>
            </a:r>
            <a:r>
              <a:rPr lang="en-US" baseline="30000" dirty="0"/>
              <a:t>2 </a:t>
            </a:r>
            <a:r>
              <a:rPr lang="en-US" dirty="0"/>
              <a:t>grid and is concerned with the carbon, and energy fluxes which may be single valued floats </a:t>
            </a:r>
          </a:p>
          <a:p>
            <a:endParaRPr lang="en-US" dirty="0"/>
          </a:p>
          <a:p>
            <a:pPr marL="0" indent="0">
              <a:buNone/>
            </a:pPr>
            <a:endParaRPr lang="en-US" dirty="0"/>
          </a:p>
        </p:txBody>
      </p:sp>
    </p:spTree>
    <p:extLst>
      <p:ext uri="{BB962C8B-B14F-4D97-AF65-F5344CB8AC3E}">
        <p14:creationId xmlns:p14="http://schemas.microsoft.com/office/powerpoint/2010/main" val="2593756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a:extLst>
              <a:ext uri="{FF2B5EF4-FFF2-40B4-BE49-F238E27FC236}">
                <a16:creationId xmlns:a16="http://schemas.microsoft.com/office/drawing/2014/main" id="{737C80B4-86B4-4F4F-9B16-F9E8A687DBD7}"/>
              </a:ext>
            </a:extLst>
          </p:cNvPr>
          <p:cNvPicPr/>
          <p:nvPr/>
        </p:nvPicPr>
        <p:blipFill>
          <a:blip r:embed="rId2"/>
          <a:srcRect l="7976" t="2663" r="24952" b="23269"/>
          <a:stretch/>
        </p:blipFill>
        <p:spPr>
          <a:xfrm>
            <a:off x="2843910" y="854880"/>
            <a:ext cx="1278720" cy="1278720"/>
          </a:xfrm>
          <a:prstGeom prst="rect">
            <a:avLst/>
          </a:prstGeom>
          <a:ln w="9360">
            <a:solidFill>
              <a:srgbClr val="000000"/>
            </a:solidFill>
            <a:miter/>
          </a:ln>
        </p:spPr>
      </p:pic>
      <p:sp>
        <p:nvSpPr>
          <p:cNvPr id="6" name="CustomShape 2">
            <a:extLst>
              <a:ext uri="{FF2B5EF4-FFF2-40B4-BE49-F238E27FC236}">
                <a16:creationId xmlns:a16="http://schemas.microsoft.com/office/drawing/2014/main" id="{2162E940-3887-CF40-B084-2FA217DD251F}"/>
              </a:ext>
            </a:extLst>
          </p:cNvPr>
          <p:cNvSpPr/>
          <p:nvPr/>
        </p:nvSpPr>
        <p:spPr>
          <a:xfrm>
            <a:off x="3796110" y="1699440"/>
            <a:ext cx="145440" cy="145440"/>
          </a:xfrm>
          <a:prstGeom prst="rect">
            <a:avLst/>
          </a:prstGeom>
          <a:noFill/>
          <a:ln w="12600">
            <a:solidFill>
              <a:srgbClr val="FFFF00"/>
            </a:solidFill>
            <a:miter/>
          </a:ln>
        </p:spPr>
        <p:style>
          <a:lnRef idx="0">
            <a:scrgbClr r="0" g="0" b="0"/>
          </a:lnRef>
          <a:fillRef idx="0">
            <a:scrgbClr r="0" g="0" b="0"/>
          </a:fillRef>
          <a:effectRef idx="0">
            <a:scrgbClr r="0" g="0" b="0"/>
          </a:effectRef>
          <a:fontRef idx="minor"/>
        </p:style>
      </p:sp>
      <p:pic>
        <p:nvPicPr>
          <p:cNvPr id="7" name="Picture 8">
            <a:extLst>
              <a:ext uri="{FF2B5EF4-FFF2-40B4-BE49-F238E27FC236}">
                <a16:creationId xmlns:a16="http://schemas.microsoft.com/office/drawing/2014/main" id="{0B42BBE7-D471-1C42-B246-02C45A5E635B}"/>
              </a:ext>
            </a:extLst>
          </p:cNvPr>
          <p:cNvPicPr/>
          <p:nvPr/>
        </p:nvPicPr>
        <p:blipFill>
          <a:blip r:embed="rId3"/>
          <a:srcRect l="14663" t="15728" r="34591" b="26012"/>
          <a:stretch/>
        </p:blipFill>
        <p:spPr>
          <a:xfrm>
            <a:off x="4332870" y="854880"/>
            <a:ext cx="1278720" cy="1278720"/>
          </a:xfrm>
          <a:prstGeom prst="rect">
            <a:avLst/>
          </a:prstGeom>
          <a:ln w="9360">
            <a:solidFill>
              <a:srgbClr val="000000"/>
            </a:solidFill>
            <a:miter/>
          </a:ln>
        </p:spPr>
      </p:pic>
      <p:sp>
        <p:nvSpPr>
          <p:cNvPr id="8" name="CustomShape 3">
            <a:extLst>
              <a:ext uri="{FF2B5EF4-FFF2-40B4-BE49-F238E27FC236}">
                <a16:creationId xmlns:a16="http://schemas.microsoft.com/office/drawing/2014/main" id="{AD64F465-4072-C646-9D1E-B15E8CD2CD13}"/>
              </a:ext>
            </a:extLst>
          </p:cNvPr>
          <p:cNvSpPr/>
          <p:nvPr/>
        </p:nvSpPr>
        <p:spPr>
          <a:xfrm>
            <a:off x="4580550" y="931200"/>
            <a:ext cx="145440" cy="145440"/>
          </a:xfrm>
          <a:prstGeom prst="rect">
            <a:avLst/>
          </a:prstGeom>
          <a:noFill/>
          <a:ln w="12600">
            <a:solidFill>
              <a:srgbClr val="FFFF00"/>
            </a:solidFill>
            <a:miter/>
          </a:ln>
        </p:spPr>
        <p:style>
          <a:lnRef idx="0">
            <a:scrgbClr r="0" g="0" b="0"/>
          </a:lnRef>
          <a:fillRef idx="0">
            <a:scrgbClr r="0" g="0" b="0"/>
          </a:fillRef>
          <a:effectRef idx="0">
            <a:scrgbClr r="0" g="0" b="0"/>
          </a:effectRef>
          <a:fontRef idx="minor"/>
        </p:style>
      </p:sp>
      <p:pic>
        <p:nvPicPr>
          <p:cNvPr id="9" name="Picture 9">
            <a:extLst>
              <a:ext uri="{FF2B5EF4-FFF2-40B4-BE49-F238E27FC236}">
                <a16:creationId xmlns:a16="http://schemas.microsoft.com/office/drawing/2014/main" id="{6A75D9E4-23DB-A947-AE4E-9DC7C72087F9}"/>
              </a:ext>
            </a:extLst>
          </p:cNvPr>
          <p:cNvPicPr/>
          <p:nvPr/>
        </p:nvPicPr>
        <p:blipFill>
          <a:blip r:embed="rId4"/>
          <a:srcRect l="22476" t="16835" r="21422" b="18249"/>
          <a:stretch/>
        </p:blipFill>
        <p:spPr>
          <a:xfrm>
            <a:off x="5821830" y="854880"/>
            <a:ext cx="1278720" cy="1278720"/>
          </a:xfrm>
          <a:prstGeom prst="rect">
            <a:avLst/>
          </a:prstGeom>
          <a:ln w="9360">
            <a:solidFill>
              <a:srgbClr val="000000"/>
            </a:solidFill>
            <a:miter/>
          </a:ln>
        </p:spPr>
      </p:pic>
      <p:sp>
        <p:nvSpPr>
          <p:cNvPr id="10" name="CustomShape 4">
            <a:extLst>
              <a:ext uri="{FF2B5EF4-FFF2-40B4-BE49-F238E27FC236}">
                <a16:creationId xmlns:a16="http://schemas.microsoft.com/office/drawing/2014/main" id="{8B0CC71C-1967-F748-B515-5D30381CD007}"/>
              </a:ext>
            </a:extLst>
          </p:cNvPr>
          <p:cNvSpPr/>
          <p:nvPr/>
        </p:nvSpPr>
        <p:spPr>
          <a:xfrm>
            <a:off x="6409350" y="1013640"/>
            <a:ext cx="145440" cy="145440"/>
          </a:xfrm>
          <a:prstGeom prst="rect">
            <a:avLst/>
          </a:prstGeom>
          <a:noFill/>
          <a:ln w="12600">
            <a:solidFill>
              <a:srgbClr val="FFFF00"/>
            </a:solidFill>
            <a:miter/>
          </a:ln>
        </p:spPr>
        <p:style>
          <a:lnRef idx="0">
            <a:scrgbClr r="0" g="0" b="0"/>
          </a:lnRef>
          <a:fillRef idx="0">
            <a:scrgbClr r="0" g="0" b="0"/>
          </a:fillRef>
          <a:effectRef idx="0">
            <a:scrgbClr r="0" g="0" b="0"/>
          </a:effectRef>
          <a:fontRef idx="minor"/>
        </p:style>
      </p:sp>
      <p:pic>
        <p:nvPicPr>
          <p:cNvPr id="11" name="Picture 10">
            <a:extLst>
              <a:ext uri="{FF2B5EF4-FFF2-40B4-BE49-F238E27FC236}">
                <a16:creationId xmlns:a16="http://schemas.microsoft.com/office/drawing/2014/main" id="{C9BDEAE5-27B5-954C-BA8E-752B47D643D3}"/>
              </a:ext>
            </a:extLst>
          </p:cNvPr>
          <p:cNvPicPr/>
          <p:nvPr/>
        </p:nvPicPr>
        <p:blipFill>
          <a:blip r:embed="rId5"/>
          <a:srcRect l="21024" t="39337" r="35824" b="1009"/>
          <a:stretch/>
        </p:blipFill>
        <p:spPr>
          <a:xfrm>
            <a:off x="7311150" y="854880"/>
            <a:ext cx="1278720" cy="1277280"/>
          </a:xfrm>
          <a:prstGeom prst="rect">
            <a:avLst/>
          </a:prstGeom>
          <a:ln w="9360">
            <a:solidFill>
              <a:srgbClr val="000000"/>
            </a:solidFill>
            <a:miter/>
          </a:ln>
        </p:spPr>
      </p:pic>
      <p:sp>
        <p:nvSpPr>
          <p:cNvPr id="12" name="CustomShape 5">
            <a:extLst>
              <a:ext uri="{FF2B5EF4-FFF2-40B4-BE49-F238E27FC236}">
                <a16:creationId xmlns:a16="http://schemas.microsoft.com/office/drawing/2014/main" id="{4E8C2296-1A3A-8F42-B8E9-F1F2B82AE84C}"/>
              </a:ext>
            </a:extLst>
          </p:cNvPr>
          <p:cNvSpPr/>
          <p:nvPr/>
        </p:nvSpPr>
        <p:spPr>
          <a:xfrm>
            <a:off x="7698510" y="1464720"/>
            <a:ext cx="145440" cy="145440"/>
          </a:xfrm>
          <a:prstGeom prst="rect">
            <a:avLst/>
          </a:prstGeom>
          <a:noFill/>
          <a:ln w="12600">
            <a:solidFill>
              <a:srgbClr val="FFFF00"/>
            </a:solidFill>
            <a:miter/>
          </a:ln>
        </p:spPr>
        <p:style>
          <a:lnRef idx="0">
            <a:scrgbClr r="0" g="0" b="0"/>
          </a:lnRef>
          <a:fillRef idx="0">
            <a:scrgbClr r="0" g="0" b="0"/>
          </a:fillRef>
          <a:effectRef idx="0">
            <a:scrgbClr r="0" g="0" b="0"/>
          </a:effectRef>
          <a:fontRef idx="minor"/>
        </p:style>
      </p:sp>
      <p:pic>
        <p:nvPicPr>
          <p:cNvPr id="13" name="Picture 11">
            <a:extLst>
              <a:ext uri="{FF2B5EF4-FFF2-40B4-BE49-F238E27FC236}">
                <a16:creationId xmlns:a16="http://schemas.microsoft.com/office/drawing/2014/main" id="{DE96FBC9-BA51-A342-90A6-492C7B01D087}"/>
              </a:ext>
            </a:extLst>
          </p:cNvPr>
          <p:cNvPicPr/>
          <p:nvPr/>
        </p:nvPicPr>
        <p:blipFill>
          <a:blip r:embed="rId6"/>
          <a:stretch/>
        </p:blipFill>
        <p:spPr>
          <a:xfrm>
            <a:off x="8800110" y="1280400"/>
            <a:ext cx="1278720" cy="851760"/>
          </a:xfrm>
          <a:prstGeom prst="rect">
            <a:avLst/>
          </a:prstGeom>
          <a:ln>
            <a:noFill/>
          </a:ln>
        </p:spPr>
      </p:pic>
      <p:sp>
        <p:nvSpPr>
          <p:cNvPr id="14" name="CustomShape 6">
            <a:extLst>
              <a:ext uri="{FF2B5EF4-FFF2-40B4-BE49-F238E27FC236}">
                <a16:creationId xmlns:a16="http://schemas.microsoft.com/office/drawing/2014/main" id="{2B6ABAD3-CED4-9E43-A914-45FA657A75E3}"/>
              </a:ext>
            </a:extLst>
          </p:cNvPr>
          <p:cNvSpPr/>
          <p:nvPr/>
        </p:nvSpPr>
        <p:spPr>
          <a:xfrm>
            <a:off x="8800110" y="854880"/>
            <a:ext cx="1278720" cy="1278720"/>
          </a:xfrm>
          <a:prstGeom prst="rect">
            <a:avLst/>
          </a:prstGeom>
          <a:noFill/>
          <a:ln w="9360">
            <a:solidFill>
              <a:srgbClr val="000000"/>
            </a:solidFill>
            <a:miter/>
          </a:ln>
        </p:spPr>
        <p:style>
          <a:lnRef idx="0">
            <a:scrgbClr r="0" g="0" b="0"/>
          </a:lnRef>
          <a:fillRef idx="0">
            <a:scrgbClr r="0" g="0" b="0"/>
          </a:fillRef>
          <a:effectRef idx="0">
            <a:scrgbClr r="0" g="0" b="0"/>
          </a:effectRef>
          <a:fontRef idx="minor"/>
        </p:style>
      </p:sp>
      <p:sp>
        <p:nvSpPr>
          <p:cNvPr id="15" name="CustomShape 7">
            <a:extLst>
              <a:ext uri="{FF2B5EF4-FFF2-40B4-BE49-F238E27FC236}">
                <a16:creationId xmlns:a16="http://schemas.microsoft.com/office/drawing/2014/main" id="{5C1B21BB-F0BF-4242-BC8A-EC13BCB3E17E}"/>
              </a:ext>
            </a:extLst>
          </p:cNvPr>
          <p:cNvSpPr/>
          <p:nvPr/>
        </p:nvSpPr>
        <p:spPr>
          <a:xfrm>
            <a:off x="9228870" y="1623480"/>
            <a:ext cx="145440" cy="145440"/>
          </a:xfrm>
          <a:prstGeom prst="rect">
            <a:avLst/>
          </a:prstGeom>
          <a:noFill/>
          <a:ln w="12600">
            <a:solidFill>
              <a:srgbClr val="FFFF00"/>
            </a:solidFill>
            <a:miter/>
          </a:ln>
        </p:spPr>
        <p:style>
          <a:lnRef idx="0">
            <a:scrgbClr r="0" g="0" b="0"/>
          </a:lnRef>
          <a:fillRef idx="0">
            <a:scrgbClr r="0" g="0" b="0"/>
          </a:fillRef>
          <a:effectRef idx="0">
            <a:scrgbClr r="0" g="0" b="0"/>
          </a:effectRef>
          <a:fontRef idx="minor"/>
        </p:style>
      </p:sp>
      <p:sp>
        <p:nvSpPr>
          <p:cNvPr id="16" name="CustomShape 8">
            <a:extLst>
              <a:ext uri="{FF2B5EF4-FFF2-40B4-BE49-F238E27FC236}">
                <a16:creationId xmlns:a16="http://schemas.microsoft.com/office/drawing/2014/main" id="{EEE4105D-4D94-7545-846B-D4FAFDBC3321}"/>
              </a:ext>
            </a:extLst>
          </p:cNvPr>
          <p:cNvSpPr/>
          <p:nvPr/>
        </p:nvSpPr>
        <p:spPr>
          <a:xfrm>
            <a:off x="3184470" y="2172840"/>
            <a:ext cx="59688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200" b="0" strike="noStrike" spc="-1" dirty="0">
                <a:solidFill>
                  <a:srgbClr val="000000"/>
                </a:solidFill>
                <a:latin typeface="Arial"/>
              </a:rPr>
              <a:t>10 km</a:t>
            </a:r>
            <a:endParaRPr lang="en-US" sz="1200" b="0" strike="noStrike" spc="-1" dirty="0">
              <a:latin typeface="Arial"/>
            </a:endParaRPr>
          </a:p>
        </p:txBody>
      </p:sp>
      <p:sp>
        <p:nvSpPr>
          <p:cNvPr id="17" name="CustomShape 9">
            <a:extLst>
              <a:ext uri="{FF2B5EF4-FFF2-40B4-BE49-F238E27FC236}">
                <a16:creationId xmlns:a16="http://schemas.microsoft.com/office/drawing/2014/main" id="{178B426A-9CF4-1C4B-B599-D085EC3ACD31}"/>
              </a:ext>
            </a:extLst>
          </p:cNvPr>
          <p:cNvSpPr/>
          <p:nvPr/>
        </p:nvSpPr>
        <p:spPr>
          <a:xfrm>
            <a:off x="4701510" y="2172840"/>
            <a:ext cx="51156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200" b="0" strike="noStrike" spc="-1" dirty="0">
                <a:solidFill>
                  <a:srgbClr val="000000"/>
                </a:solidFill>
                <a:latin typeface="Arial"/>
              </a:rPr>
              <a:t>1 km</a:t>
            </a:r>
            <a:endParaRPr lang="en-US" sz="1200" b="0" strike="noStrike" spc="-1" dirty="0">
              <a:latin typeface="Arial"/>
            </a:endParaRPr>
          </a:p>
        </p:txBody>
      </p:sp>
      <p:sp>
        <p:nvSpPr>
          <p:cNvPr id="18" name="CustomShape 10">
            <a:extLst>
              <a:ext uri="{FF2B5EF4-FFF2-40B4-BE49-F238E27FC236}">
                <a16:creationId xmlns:a16="http://schemas.microsoft.com/office/drawing/2014/main" id="{ED614B0C-3642-1047-B74C-B0C5B0A15F8C}"/>
              </a:ext>
            </a:extLst>
          </p:cNvPr>
          <p:cNvSpPr/>
          <p:nvPr/>
        </p:nvSpPr>
        <p:spPr>
          <a:xfrm>
            <a:off x="6169590" y="2172840"/>
            <a:ext cx="60588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200" b="0" strike="noStrike" spc="-1" dirty="0">
                <a:solidFill>
                  <a:srgbClr val="000000"/>
                </a:solidFill>
                <a:latin typeface="Arial"/>
              </a:rPr>
              <a:t>100 m</a:t>
            </a:r>
            <a:endParaRPr lang="en-US" sz="1200" b="0" strike="noStrike" spc="-1" dirty="0">
              <a:latin typeface="Arial"/>
            </a:endParaRPr>
          </a:p>
        </p:txBody>
      </p:sp>
      <p:sp>
        <p:nvSpPr>
          <p:cNvPr id="19" name="CustomShape 11">
            <a:extLst>
              <a:ext uri="{FF2B5EF4-FFF2-40B4-BE49-F238E27FC236}">
                <a16:creationId xmlns:a16="http://schemas.microsoft.com/office/drawing/2014/main" id="{3ACEEBFF-CBB7-8B48-8B41-63F31C9B99B3}"/>
              </a:ext>
            </a:extLst>
          </p:cNvPr>
          <p:cNvSpPr/>
          <p:nvPr/>
        </p:nvSpPr>
        <p:spPr>
          <a:xfrm>
            <a:off x="7672230" y="2172840"/>
            <a:ext cx="52056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200" b="0" strike="noStrike" spc="-1">
                <a:solidFill>
                  <a:srgbClr val="000000"/>
                </a:solidFill>
                <a:latin typeface="Arial"/>
              </a:rPr>
              <a:t>10 m</a:t>
            </a:r>
            <a:endParaRPr lang="en-US" sz="1200" b="0" strike="noStrike" spc="-1">
              <a:latin typeface="Arial"/>
            </a:endParaRPr>
          </a:p>
        </p:txBody>
      </p:sp>
      <p:sp>
        <p:nvSpPr>
          <p:cNvPr id="20" name="CustomShape 12">
            <a:extLst>
              <a:ext uri="{FF2B5EF4-FFF2-40B4-BE49-F238E27FC236}">
                <a16:creationId xmlns:a16="http://schemas.microsoft.com/office/drawing/2014/main" id="{507AFAE9-42B9-4944-908D-2A0D665CCB1A}"/>
              </a:ext>
            </a:extLst>
          </p:cNvPr>
          <p:cNvSpPr/>
          <p:nvPr/>
        </p:nvSpPr>
        <p:spPr>
          <a:xfrm>
            <a:off x="9233550" y="2172840"/>
            <a:ext cx="43524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200" b="0" strike="noStrike" spc="-1">
                <a:solidFill>
                  <a:srgbClr val="000000"/>
                </a:solidFill>
                <a:latin typeface="Arial"/>
              </a:rPr>
              <a:t>1 m</a:t>
            </a:r>
            <a:endParaRPr lang="en-US" sz="1200" b="0" strike="noStrike" spc="-1">
              <a:latin typeface="Arial"/>
            </a:endParaRPr>
          </a:p>
        </p:txBody>
      </p:sp>
      <p:sp>
        <p:nvSpPr>
          <p:cNvPr id="21" name="CustomShape 13">
            <a:extLst>
              <a:ext uri="{FF2B5EF4-FFF2-40B4-BE49-F238E27FC236}">
                <a16:creationId xmlns:a16="http://schemas.microsoft.com/office/drawing/2014/main" id="{CD29E2FC-C3F4-0443-8F3C-57B5BFAF0109}"/>
              </a:ext>
            </a:extLst>
          </p:cNvPr>
          <p:cNvSpPr/>
          <p:nvPr/>
        </p:nvSpPr>
        <p:spPr>
          <a:xfrm>
            <a:off x="2133630" y="2491440"/>
            <a:ext cx="8686080" cy="1447200"/>
          </a:xfrm>
          <a:prstGeom prst="leftRightArrow">
            <a:avLst>
              <a:gd name="adj1" fmla="val 47370"/>
              <a:gd name="adj2" fmla="val 84750"/>
            </a:avLst>
          </a:prstGeom>
          <a:gradFill rotWithShape="0">
            <a:gsLst>
              <a:gs pos="0">
                <a:srgbClr val="0087E6"/>
              </a:gs>
              <a:gs pos="100000">
                <a:srgbClr val="21D6E0"/>
              </a:gs>
            </a:gsLst>
            <a:lin ang="0"/>
          </a:gradFill>
          <a:ln w="9360">
            <a:solidFill>
              <a:srgbClr val="000000"/>
            </a:solidFill>
            <a:miter/>
          </a:ln>
        </p:spPr>
        <p:style>
          <a:lnRef idx="0">
            <a:scrgbClr r="0" g="0" b="0"/>
          </a:lnRef>
          <a:fillRef idx="0">
            <a:scrgbClr r="0" g="0" b="0"/>
          </a:fillRef>
          <a:effectRef idx="0">
            <a:scrgbClr r="0" g="0" b="0"/>
          </a:effectRef>
          <a:fontRef idx="minor"/>
        </p:style>
      </p:sp>
      <p:sp>
        <p:nvSpPr>
          <p:cNvPr id="22" name="CustomShape 14">
            <a:extLst>
              <a:ext uri="{FF2B5EF4-FFF2-40B4-BE49-F238E27FC236}">
                <a16:creationId xmlns:a16="http://schemas.microsoft.com/office/drawing/2014/main" id="{3F6A78E0-A5A9-6545-9484-2CE0D4E8748E}"/>
              </a:ext>
            </a:extLst>
          </p:cNvPr>
          <p:cNvSpPr/>
          <p:nvPr/>
        </p:nvSpPr>
        <p:spPr>
          <a:xfrm>
            <a:off x="2790270" y="3013080"/>
            <a:ext cx="2885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dirty="0">
                <a:solidFill>
                  <a:srgbClr val="000000"/>
                </a:solidFill>
                <a:latin typeface="Arial"/>
              </a:rPr>
              <a:t>Climate Models and Data</a:t>
            </a:r>
            <a:endParaRPr lang="en-US" sz="1800" b="0" strike="noStrike" spc="-1" dirty="0">
              <a:latin typeface="Arial"/>
            </a:endParaRPr>
          </a:p>
        </p:txBody>
      </p:sp>
      <p:sp>
        <p:nvSpPr>
          <p:cNvPr id="23" name="CustomShape 15">
            <a:extLst>
              <a:ext uri="{FF2B5EF4-FFF2-40B4-BE49-F238E27FC236}">
                <a16:creationId xmlns:a16="http://schemas.microsoft.com/office/drawing/2014/main" id="{2C2293BF-2B2B-B049-A405-2A3FA59E24B3}"/>
              </a:ext>
            </a:extLst>
          </p:cNvPr>
          <p:cNvSpPr/>
          <p:nvPr/>
        </p:nvSpPr>
        <p:spPr>
          <a:xfrm>
            <a:off x="7386750" y="3013080"/>
            <a:ext cx="26694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r">
              <a:lnSpc>
                <a:spcPct val="100000"/>
              </a:lnSpc>
            </a:pPr>
            <a:r>
              <a:rPr lang="en-US" sz="1800" b="1" strike="noStrike" spc="-1" dirty="0">
                <a:solidFill>
                  <a:srgbClr val="000000"/>
                </a:solidFill>
                <a:latin typeface="Arial"/>
              </a:rPr>
              <a:t>NGEE Process Studies</a:t>
            </a:r>
            <a:endParaRPr lang="en-US" sz="1800" b="0" strike="noStrike" spc="-1" dirty="0">
              <a:latin typeface="Arial"/>
            </a:endParaRPr>
          </a:p>
        </p:txBody>
      </p:sp>
      <p:sp>
        <p:nvSpPr>
          <p:cNvPr id="24" name="CustomShape 16">
            <a:extLst>
              <a:ext uri="{FF2B5EF4-FFF2-40B4-BE49-F238E27FC236}">
                <a16:creationId xmlns:a16="http://schemas.microsoft.com/office/drawing/2014/main" id="{3E5BD8A1-1376-3F40-9D90-9931EEE9180F}"/>
              </a:ext>
            </a:extLst>
          </p:cNvPr>
          <p:cNvSpPr/>
          <p:nvPr/>
        </p:nvSpPr>
        <p:spPr>
          <a:xfrm>
            <a:off x="2157390" y="3772680"/>
            <a:ext cx="2871000" cy="990000"/>
          </a:xfrm>
          <a:prstGeom prst="leftArrow">
            <a:avLst>
              <a:gd name="adj1" fmla="val 50000"/>
              <a:gd name="adj2" fmla="val 52505"/>
            </a:avLst>
          </a:prstGeom>
          <a:gradFill rotWithShape="0">
            <a:gsLst>
              <a:gs pos="0">
                <a:srgbClr val="DDEBCF"/>
              </a:gs>
              <a:gs pos="100000">
                <a:srgbClr val="9CB86E"/>
              </a:gs>
            </a:gsLst>
            <a:lin ang="5400000"/>
          </a:gradFill>
          <a:ln w="9360">
            <a:solidFill>
              <a:srgbClr val="000000"/>
            </a:solidFill>
            <a:miter/>
          </a:ln>
        </p:spPr>
        <p:style>
          <a:lnRef idx="0">
            <a:scrgbClr r="0" g="0" b="0"/>
          </a:lnRef>
          <a:fillRef idx="0">
            <a:scrgbClr r="0" g="0" b="0"/>
          </a:fillRef>
          <a:effectRef idx="0">
            <a:scrgbClr r="0" g="0" b="0"/>
          </a:effectRef>
          <a:fontRef idx="minor"/>
        </p:style>
      </p:sp>
      <p:sp>
        <p:nvSpPr>
          <p:cNvPr id="25" name="CustomShape 17">
            <a:extLst>
              <a:ext uri="{FF2B5EF4-FFF2-40B4-BE49-F238E27FC236}">
                <a16:creationId xmlns:a16="http://schemas.microsoft.com/office/drawing/2014/main" id="{DE4E3461-E8E1-F145-98BC-49684090C8FB}"/>
              </a:ext>
            </a:extLst>
          </p:cNvPr>
          <p:cNvSpPr/>
          <p:nvPr/>
        </p:nvSpPr>
        <p:spPr>
          <a:xfrm>
            <a:off x="2209950" y="4653960"/>
            <a:ext cx="28947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1" strike="noStrike" spc="-1" dirty="0">
                <a:solidFill>
                  <a:srgbClr val="000000"/>
                </a:solidFill>
                <a:latin typeface="Arial"/>
              </a:rPr>
              <a:t>Climate Model Parameterization and Upscaling</a:t>
            </a:r>
            <a:endParaRPr lang="en-US" sz="1800" b="0" strike="noStrike" spc="-1" dirty="0">
              <a:latin typeface="Arial"/>
            </a:endParaRPr>
          </a:p>
        </p:txBody>
      </p:sp>
      <p:sp>
        <p:nvSpPr>
          <p:cNvPr id="26" name="CustomShape 19">
            <a:extLst>
              <a:ext uri="{FF2B5EF4-FFF2-40B4-BE49-F238E27FC236}">
                <a16:creationId xmlns:a16="http://schemas.microsoft.com/office/drawing/2014/main" id="{B0BBB360-B251-9841-8955-6DF52EDA2D20}"/>
              </a:ext>
            </a:extLst>
          </p:cNvPr>
          <p:cNvSpPr/>
          <p:nvPr/>
        </p:nvSpPr>
        <p:spPr>
          <a:xfrm>
            <a:off x="8153550" y="3739560"/>
            <a:ext cx="2590200" cy="990000"/>
          </a:xfrm>
          <a:prstGeom prst="leftArrow">
            <a:avLst>
              <a:gd name="adj1" fmla="val 50000"/>
              <a:gd name="adj2" fmla="val 47368"/>
            </a:avLst>
          </a:prstGeom>
          <a:gradFill rotWithShape="0">
            <a:gsLst>
              <a:gs pos="0">
                <a:srgbClr val="DDEBCF"/>
              </a:gs>
              <a:gs pos="100000">
                <a:srgbClr val="9CB86E"/>
              </a:gs>
            </a:gsLst>
            <a:lin ang="5400000"/>
          </a:gradFill>
          <a:ln w="9360">
            <a:solidFill>
              <a:srgbClr val="000000"/>
            </a:solidFill>
            <a:miter/>
          </a:ln>
        </p:spPr>
        <p:style>
          <a:lnRef idx="0">
            <a:scrgbClr r="0" g="0" b="0"/>
          </a:lnRef>
          <a:fillRef idx="0">
            <a:scrgbClr r="0" g="0" b="0"/>
          </a:fillRef>
          <a:effectRef idx="0">
            <a:scrgbClr r="0" g="0" b="0"/>
          </a:effectRef>
          <a:fontRef idx="minor"/>
        </p:style>
      </p:sp>
      <p:sp>
        <p:nvSpPr>
          <p:cNvPr id="27" name="CustomShape 20">
            <a:extLst>
              <a:ext uri="{FF2B5EF4-FFF2-40B4-BE49-F238E27FC236}">
                <a16:creationId xmlns:a16="http://schemas.microsoft.com/office/drawing/2014/main" id="{601B418A-E827-8B48-A7F4-961BE0C8C0D8}"/>
              </a:ext>
            </a:extLst>
          </p:cNvPr>
          <p:cNvSpPr/>
          <p:nvPr/>
        </p:nvSpPr>
        <p:spPr>
          <a:xfrm>
            <a:off x="8687070" y="4653960"/>
            <a:ext cx="22154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1" strike="noStrike" spc="-1" dirty="0">
                <a:solidFill>
                  <a:srgbClr val="000000"/>
                </a:solidFill>
                <a:latin typeface="Arial"/>
              </a:rPr>
              <a:t>Process Study Integration</a:t>
            </a:r>
            <a:endParaRPr lang="en-US" sz="1800" b="0" strike="noStrike" spc="-1" dirty="0">
              <a:latin typeface="Arial"/>
            </a:endParaRPr>
          </a:p>
        </p:txBody>
      </p:sp>
      <p:pic>
        <p:nvPicPr>
          <p:cNvPr id="28" name="Picture 51">
            <a:extLst>
              <a:ext uri="{FF2B5EF4-FFF2-40B4-BE49-F238E27FC236}">
                <a16:creationId xmlns:a16="http://schemas.microsoft.com/office/drawing/2014/main" id="{77631726-838D-804A-A2F1-6E766ECB7E6A}"/>
              </a:ext>
            </a:extLst>
          </p:cNvPr>
          <p:cNvPicPr/>
          <p:nvPr/>
        </p:nvPicPr>
        <p:blipFill>
          <a:blip r:embed="rId7"/>
          <a:srcRect r="6383"/>
          <a:stretch/>
        </p:blipFill>
        <p:spPr>
          <a:xfrm>
            <a:off x="5792670" y="4138800"/>
            <a:ext cx="2138040" cy="1276200"/>
          </a:xfrm>
          <a:prstGeom prst="rect">
            <a:avLst/>
          </a:prstGeom>
          <a:ln>
            <a:noFill/>
          </a:ln>
        </p:spPr>
      </p:pic>
      <p:sp>
        <p:nvSpPr>
          <p:cNvPr id="29" name="Line 21">
            <a:extLst>
              <a:ext uri="{FF2B5EF4-FFF2-40B4-BE49-F238E27FC236}">
                <a16:creationId xmlns:a16="http://schemas.microsoft.com/office/drawing/2014/main" id="{34DC4EFC-6F27-FF4E-88BC-8E1C79475FE4}"/>
              </a:ext>
            </a:extLst>
          </p:cNvPr>
          <p:cNvSpPr/>
          <p:nvPr/>
        </p:nvSpPr>
        <p:spPr>
          <a:xfrm>
            <a:off x="5257710" y="4411680"/>
            <a:ext cx="632160" cy="8982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30" name="Line 22">
            <a:extLst>
              <a:ext uri="{FF2B5EF4-FFF2-40B4-BE49-F238E27FC236}">
                <a16:creationId xmlns:a16="http://schemas.microsoft.com/office/drawing/2014/main" id="{7B732529-5C51-734D-9B04-501574DAC0C0}"/>
              </a:ext>
            </a:extLst>
          </p:cNvPr>
          <p:cNvSpPr/>
          <p:nvPr/>
        </p:nvSpPr>
        <p:spPr>
          <a:xfrm>
            <a:off x="6327270" y="3663240"/>
            <a:ext cx="1555560" cy="537120"/>
          </a:xfrm>
          <a:prstGeom prst="line">
            <a:avLst/>
          </a:prstGeom>
          <a:ln w="9360">
            <a:solidFill>
              <a:srgbClr val="000000"/>
            </a:solidFill>
            <a:round/>
          </a:ln>
        </p:spPr>
        <p:style>
          <a:lnRef idx="0">
            <a:scrgbClr r="0" g="0" b="0"/>
          </a:lnRef>
          <a:fillRef idx="0">
            <a:scrgbClr r="0" g="0" b="0"/>
          </a:fillRef>
          <a:effectRef idx="0">
            <a:scrgbClr r="0" g="0" b="0"/>
          </a:effectRef>
          <a:fontRef idx="minor"/>
        </p:style>
      </p:sp>
      <p:pic>
        <p:nvPicPr>
          <p:cNvPr id="31" name="Picture 54">
            <a:extLst>
              <a:ext uri="{FF2B5EF4-FFF2-40B4-BE49-F238E27FC236}">
                <a16:creationId xmlns:a16="http://schemas.microsoft.com/office/drawing/2014/main" id="{E2157202-85FF-EC4B-91CD-5404DE933A86}"/>
              </a:ext>
            </a:extLst>
          </p:cNvPr>
          <p:cNvPicPr/>
          <p:nvPr/>
        </p:nvPicPr>
        <p:blipFill>
          <a:blip r:embed="rId8"/>
          <a:srcRect l="46331" t="43915" b="7850"/>
          <a:stretch/>
        </p:blipFill>
        <p:spPr>
          <a:xfrm>
            <a:off x="5258070" y="3663240"/>
            <a:ext cx="1068840" cy="747720"/>
          </a:xfrm>
          <a:prstGeom prst="rect">
            <a:avLst/>
          </a:prstGeom>
          <a:ln>
            <a:noFill/>
          </a:ln>
        </p:spPr>
      </p:pic>
      <p:sp>
        <p:nvSpPr>
          <p:cNvPr id="32" name="Line 23">
            <a:extLst>
              <a:ext uri="{FF2B5EF4-FFF2-40B4-BE49-F238E27FC236}">
                <a16:creationId xmlns:a16="http://schemas.microsoft.com/office/drawing/2014/main" id="{652B3EB8-A8F0-8F4E-8A0B-DD3627D2A55D}"/>
              </a:ext>
            </a:extLst>
          </p:cNvPr>
          <p:cNvSpPr/>
          <p:nvPr/>
        </p:nvSpPr>
        <p:spPr>
          <a:xfrm>
            <a:off x="6327270" y="4411680"/>
            <a:ext cx="1604160" cy="8982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33" name="CustomShape 24">
            <a:extLst>
              <a:ext uri="{FF2B5EF4-FFF2-40B4-BE49-F238E27FC236}">
                <a16:creationId xmlns:a16="http://schemas.microsoft.com/office/drawing/2014/main" id="{ECAD3691-6CB2-E84B-8A77-ECF17E6EFFCA}"/>
              </a:ext>
            </a:extLst>
          </p:cNvPr>
          <p:cNvSpPr/>
          <p:nvPr/>
        </p:nvSpPr>
        <p:spPr>
          <a:xfrm>
            <a:off x="5030550" y="5528400"/>
            <a:ext cx="3267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dirty="0">
                <a:solidFill>
                  <a:srgbClr val="000000"/>
                </a:solidFill>
                <a:latin typeface="Arial"/>
              </a:rPr>
              <a:t>Intermediate-scale modeling</a:t>
            </a:r>
            <a:endParaRPr lang="en-US" sz="1800" b="0" strike="noStrike" spc="-1" dirty="0">
              <a:latin typeface="Arial"/>
            </a:endParaRPr>
          </a:p>
        </p:txBody>
      </p:sp>
    </p:spTree>
    <p:extLst>
      <p:ext uri="{BB962C8B-B14F-4D97-AF65-F5344CB8AC3E}">
        <p14:creationId xmlns:p14="http://schemas.microsoft.com/office/powerpoint/2010/main" val="2398364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EEC0-8023-C243-AA09-4B51542A2FB9}"/>
              </a:ext>
            </a:extLst>
          </p:cNvPr>
          <p:cNvSpPr>
            <a:spLocks noGrp="1"/>
          </p:cNvSpPr>
          <p:nvPr>
            <p:ph type="title"/>
          </p:nvPr>
        </p:nvSpPr>
        <p:spPr/>
        <p:txBody>
          <a:bodyPr/>
          <a:lstStyle/>
          <a:p>
            <a:r>
              <a:rPr lang="en-US" dirty="0"/>
              <a:t>Science</a:t>
            </a:r>
          </a:p>
        </p:txBody>
      </p:sp>
      <p:sp>
        <p:nvSpPr>
          <p:cNvPr id="3" name="Content Placeholder 2">
            <a:extLst>
              <a:ext uri="{FF2B5EF4-FFF2-40B4-BE49-F238E27FC236}">
                <a16:creationId xmlns:a16="http://schemas.microsoft.com/office/drawing/2014/main" id="{CD68D93A-2510-5B48-B518-F435E97408A6}"/>
              </a:ext>
            </a:extLst>
          </p:cNvPr>
          <p:cNvSpPr>
            <a:spLocks noGrp="1"/>
          </p:cNvSpPr>
          <p:nvPr>
            <p:ph idx="1"/>
          </p:nvPr>
        </p:nvSpPr>
        <p:spPr/>
        <p:txBody>
          <a:bodyPr/>
          <a:lstStyle/>
          <a:p>
            <a:r>
              <a:rPr lang="en-US" dirty="0"/>
              <a:t>Permafrost?</a:t>
            </a:r>
          </a:p>
          <a:p>
            <a:pPr lvl="1"/>
            <a:r>
              <a:rPr lang="en-US" dirty="0"/>
              <a:t>Permafrost is continuously frozen soil that occurs in arctic regions. </a:t>
            </a:r>
          </a:p>
          <a:p>
            <a:r>
              <a:rPr lang="en-US" dirty="0"/>
              <a:t>Thermokarst?</a:t>
            </a:r>
          </a:p>
          <a:p>
            <a:pPr lvl="1"/>
            <a:r>
              <a:rPr lang="en-US" dirty="0"/>
              <a:t>Thermokarst features are topographic depressions created in a variety of shapes and sizes as a result of thawing ground ice.</a:t>
            </a:r>
          </a:p>
          <a:p>
            <a:r>
              <a:rPr lang="en-US" dirty="0"/>
              <a:t>Estimated 1700 billion tons of organic carbon stored in northern soils</a:t>
            </a:r>
          </a:p>
          <a:p>
            <a:pPr lvl="1"/>
            <a:r>
              <a:rPr lang="en-US" dirty="0"/>
              <a:t>Amount, rate, and form of carbon release is unknown, but is tied to permafrost thaw</a:t>
            </a:r>
          </a:p>
          <a:p>
            <a:r>
              <a:rPr lang="en-US" dirty="0"/>
              <a:t>Permafrost thaw &amp; subsidence are also tied to habitat change</a:t>
            </a:r>
          </a:p>
          <a:p>
            <a:endParaRPr lang="en-US" dirty="0"/>
          </a:p>
        </p:txBody>
      </p:sp>
    </p:spTree>
    <p:extLst>
      <p:ext uri="{BB962C8B-B14F-4D97-AF65-F5344CB8AC3E}">
        <p14:creationId xmlns:p14="http://schemas.microsoft.com/office/powerpoint/2010/main" val="2224809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AD10C-0DFB-6041-AA19-377AE2C8F57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2E7C6C0-006A-9D4E-B9B9-99518322BCF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A907094-FFAA-294A-8E6B-3F86D55865F7}"/>
              </a:ext>
            </a:extLst>
          </p:cNvPr>
          <p:cNvPicPr>
            <a:picLocks noChangeAspect="1"/>
          </p:cNvPicPr>
          <p:nvPr/>
        </p:nvPicPr>
        <p:blipFill>
          <a:blip r:embed="rId2">
            <a:lum/>
            <a:alphaModFix/>
          </a:blip>
          <a:srcRect/>
          <a:stretch>
            <a:fillRect/>
          </a:stretch>
        </p:blipFill>
        <p:spPr>
          <a:xfrm>
            <a:off x="2028290" y="1641359"/>
            <a:ext cx="2788200" cy="2091240"/>
          </a:xfrm>
          <a:prstGeom prst="rect">
            <a:avLst/>
          </a:prstGeom>
        </p:spPr>
      </p:pic>
      <p:pic>
        <p:nvPicPr>
          <p:cNvPr id="5" name="Picture 4">
            <a:extLst>
              <a:ext uri="{FF2B5EF4-FFF2-40B4-BE49-F238E27FC236}">
                <a16:creationId xmlns:a16="http://schemas.microsoft.com/office/drawing/2014/main" id="{CD4AC8EE-F6F7-0D42-BC41-74C7293914B8}"/>
              </a:ext>
            </a:extLst>
          </p:cNvPr>
          <p:cNvPicPr>
            <a:picLocks noChangeAspect="1"/>
          </p:cNvPicPr>
          <p:nvPr/>
        </p:nvPicPr>
        <p:blipFill>
          <a:blip r:embed="rId3">
            <a:lum/>
            <a:alphaModFix/>
          </a:blip>
          <a:srcRect/>
          <a:stretch>
            <a:fillRect/>
          </a:stretch>
        </p:blipFill>
        <p:spPr>
          <a:xfrm>
            <a:off x="5095130" y="1641359"/>
            <a:ext cx="2788200" cy="2091240"/>
          </a:xfrm>
          <a:prstGeom prst="rect">
            <a:avLst/>
          </a:prstGeom>
        </p:spPr>
      </p:pic>
      <p:pic>
        <p:nvPicPr>
          <p:cNvPr id="6" name="Picture 5">
            <a:extLst>
              <a:ext uri="{FF2B5EF4-FFF2-40B4-BE49-F238E27FC236}">
                <a16:creationId xmlns:a16="http://schemas.microsoft.com/office/drawing/2014/main" id="{A8A34D71-5EAB-314D-A63C-87490EFAB2D3}"/>
              </a:ext>
            </a:extLst>
          </p:cNvPr>
          <p:cNvPicPr>
            <a:picLocks noChangeAspect="1"/>
          </p:cNvPicPr>
          <p:nvPr/>
        </p:nvPicPr>
        <p:blipFill>
          <a:blip r:embed="rId4">
            <a:lum/>
            <a:alphaModFix/>
          </a:blip>
          <a:srcRect/>
          <a:stretch>
            <a:fillRect/>
          </a:stretch>
        </p:blipFill>
        <p:spPr>
          <a:xfrm>
            <a:off x="8161970" y="1641359"/>
            <a:ext cx="2788200" cy="2090880"/>
          </a:xfrm>
          <a:prstGeom prst="rect">
            <a:avLst/>
          </a:prstGeom>
        </p:spPr>
      </p:pic>
      <p:pic>
        <p:nvPicPr>
          <p:cNvPr id="7" name="Picture 6">
            <a:extLst>
              <a:ext uri="{FF2B5EF4-FFF2-40B4-BE49-F238E27FC236}">
                <a16:creationId xmlns:a16="http://schemas.microsoft.com/office/drawing/2014/main" id="{1D4C445F-FBC6-1D47-9917-010BCE34E7A4}"/>
              </a:ext>
            </a:extLst>
          </p:cNvPr>
          <p:cNvPicPr>
            <a:picLocks noChangeAspect="1"/>
          </p:cNvPicPr>
          <p:nvPr/>
        </p:nvPicPr>
        <p:blipFill>
          <a:blip r:embed="rId5">
            <a:lum/>
            <a:alphaModFix/>
          </a:blip>
          <a:srcRect/>
          <a:stretch>
            <a:fillRect/>
          </a:stretch>
        </p:blipFill>
        <p:spPr>
          <a:xfrm>
            <a:off x="8316410" y="4038959"/>
            <a:ext cx="2560319" cy="2091240"/>
          </a:xfrm>
          <a:prstGeom prst="rect">
            <a:avLst/>
          </a:prstGeom>
        </p:spPr>
      </p:pic>
      <p:pic>
        <p:nvPicPr>
          <p:cNvPr id="8" name="Picture 7">
            <a:extLst>
              <a:ext uri="{FF2B5EF4-FFF2-40B4-BE49-F238E27FC236}">
                <a16:creationId xmlns:a16="http://schemas.microsoft.com/office/drawing/2014/main" id="{5DF1DDFF-304E-E345-B5EB-DB3726473BFC}"/>
              </a:ext>
            </a:extLst>
          </p:cNvPr>
          <p:cNvPicPr>
            <a:picLocks noChangeAspect="1"/>
          </p:cNvPicPr>
          <p:nvPr/>
        </p:nvPicPr>
        <p:blipFill>
          <a:blip r:embed="rId6">
            <a:lum/>
            <a:alphaModFix/>
          </a:blip>
          <a:srcRect/>
          <a:stretch>
            <a:fillRect/>
          </a:stretch>
        </p:blipFill>
        <p:spPr>
          <a:xfrm>
            <a:off x="5024570" y="3987479"/>
            <a:ext cx="3013200" cy="2049839"/>
          </a:xfrm>
          <a:prstGeom prst="rect">
            <a:avLst/>
          </a:prstGeom>
        </p:spPr>
      </p:pic>
      <p:pic>
        <p:nvPicPr>
          <p:cNvPr id="9" name="Picture 8">
            <a:extLst>
              <a:ext uri="{FF2B5EF4-FFF2-40B4-BE49-F238E27FC236}">
                <a16:creationId xmlns:a16="http://schemas.microsoft.com/office/drawing/2014/main" id="{D07918CD-577C-C94C-8878-84D232F88025}"/>
              </a:ext>
            </a:extLst>
          </p:cNvPr>
          <p:cNvPicPr>
            <a:picLocks noChangeAspect="1"/>
          </p:cNvPicPr>
          <p:nvPr/>
        </p:nvPicPr>
        <p:blipFill>
          <a:blip r:embed="rId7">
            <a:lum/>
            <a:alphaModFix/>
          </a:blip>
          <a:srcRect/>
          <a:stretch>
            <a:fillRect/>
          </a:stretch>
        </p:blipFill>
        <p:spPr>
          <a:xfrm>
            <a:off x="2028290" y="3931318"/>
            <a:ext cx="2788200" cy="2091240"/>
          </a:xfrm>
          <a:prstGeom prst="rect">
            <a:avLst/>
          </a:prstGeom>
        </p:spPr>
      </p:pic>
      <p:sp>
        <p:nvSpPr>
          <p:cNvPr id="10" name="TextBox 9">
            <a:extLst>
              <a:ext uri="{FF2B5EF4-FFF2-40B4-BE49-F238E27FC236}">
                <a16:creationId xmlns:a16="http://schemas.microsoft.com/office/drawing/2014/main" id="{2FF4FA24-6C42-4B46-A75E-45A425EDFC75}"/>
              </a:ext>
            </a:extLst>
          </p:cNvPr>
          <p:cNvSpPr txBox="1"/>
          <p:nvPr/>
        </p:nvSpPr>
        <p:spPr>
          <a:xfrm>
            <a:off x="8319290" y="5796839"/>
            <a:ext cx="1554479" cy="3189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600" b="0" i="0" u="none" strike="noStrike" kern="1200">
                <a:ln>
                  <a:noFill/>
                </a:ln>
                <a:solidFill>
                  <a:srgbClr val="FFFFFF"/>
                </a:solidFill>
                <a:latin typeface="Arial" pitchFamily="18"/>
                <a:ea typeface="Droid Sans" pitchFamily="2"/>
                <a:cs typeface="Lohit Hindi" pitchFamily="2"/>
              </a:rPr>
              <a:t>IPA Website</a:t>
            </a:r>
          </a:p>
        </p:txBody>
      </p:sp>
      <p:sp>
        <p:nvSpPr>
          <p:cNvPr id="11" name="TextBox 10">
            <a:extLst>
              <a:ext uri="{FF2B5EF4-FFF2-40B4-BE49-F238E27FC236}">
                <a16:creationId xmlns:a16="http://schemas.microsoft.com/office/drawing/2014/main" id="{DE7FC674-AB38-3F42-ABA2-83C29EA1D457}"/>
              </a:ext>
            </a:extLst>
          </p:cNvPr>
          <p:cNvSpPr txBox="1"/>
          <p:nvPr/>
        </p:nvSpPr>
        <p:spPr>
          <a:xfrm>
            <a:off x="5008010" y="3970919"/>
            <a:ext cx="1554479" cy="2901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400" b="0" i="0" u="none" strike="noStrike" kern="1200">
                <a:ln>
                  <a:noFill/>
                </a:ln>
                <a:latin typeface="Arial" pitchFamily="18"/>
                <a:ea typeface="Droid Sans" pitchFamily="2"/>
                <a:cs typeface="Lohit Hindi" pitchFamily="2"/>
              </a:rPr>
              <a:t>L. Hinzman</a:t>
            </a:r>
          </a:p>
        </p:txBody>
      </p:sp>
      <p:sp>
        <p:nvSpPr>
          <p:cNvPr id="12" name="TextBox 11">
            <a:extLst>
              <a:ext uri="{FF2B5EF4-FFF2-40B4-BE49-F238E27FC236}">
                <a16:creationId xmlns:a16="http://schemas.microsoft.com/office/drawing/2014/main" id="{D02C2AB6-AD3B-EC4B-AA71-62993F3FA55C}"/>
              </a:ext>
            </a:extLst>
          </p:cNvPr>
          <p:cNvSpPr txBox="1"/>
          <p:nvPr/>
        </p:nvSpPr>
        <p:spPr>
          <a:xfrm>
            <a:off x="1984010" y="3970919"/>
            <a:ext cx="1554479" cy="2901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400" b="0" i="0" u="none" strike="noStrike" kern="1200">
                <a:ln>
                  <a:noFill/>
                </a:ln>
                <a:latin typeface="Arial" pitchFamily="18"/>
                <a:ea typeface="Droid Sans" pitchFamily="2"/>
                <a:cs typeface="Lohit Hindi" pitchFamily="2"/>
              </a:rPr>
              <a:t>V. Romanovsky</a:t>
            </a:r>
          </a:p>
        </p:txBody>
      </p:sp>
      <p:sp>
        <p:nvSpPr>
          <p:cNvPr id="13" name="TextBox 12">
            <a:extLst>
              <a:ext uri="{FF2B5EF4-FFF2-40B4-BE49-F238E27FC236}">
                <a16:creationId xmlns:a16="http://schemas.microsoft.com/office/drawing/2014/main" id="{A7F216CD-A376-B642-8943-8197692758CD}"/>
              </a:ext>
            </a:extLst>
          </p:cNvPr>
          <p:cNvSpPr txBox="1"/>
          <p:nvPr/>
        </p:nvSpPr>
        <p:spPr>
          <a:xfrm>
            <a:off x="1984010" y="1666919"/>
            <a:ext cx="1554479" cy="2901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400" b="0" i="0" u="none" strike="noStrike" kern="1200">
                <a:ln>
                  <a:noFill/>
                </a:ln>
                <a:latin typeface="Arial" pitchFamily="18"/>
                <a:ea typeface="Droid Sans" pitchFamily="2"/>
                <a:cs typeface="Lohit Hindi" pitchFamily="2"/>
              </a:rPr>
              <a:t>B. Jones</a:t>
            </a:r>
          </a:p>
        </p:txBody>
      </p:sp>
      <p:sp>
        <p:nvSpPr>
          <p:cNvPr id="14" name="TextBox 13">
            <a:extLst>
              <a:ext uri="{FF2B5EF4-FFF2-40B4-BE49-F238E27FC236}">
                <a16:creationId xmlns:a16="http://schemas.microsoft.com/office/drawing/2014/main" id="{D46F8C4B-18A3-504E-B5E7-491232CEA201}"/>
              </a:ext>
            </a:extLst>
          </p:cNvPr>
          <p:cNvSpPr txBox="1"/>
          <p:nvPr/>
        </p:nvSpPr>
        <p:spPr>
          <a:xfrm>
            <a:off x="5027450" y="1685639"/>
            <a:ext cx="1554479" cy="2901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400" b="1" i="0" u="none" strike="noStrike" kern="1200">
                <a:ln>
                  <a:noFill/>
                </a:ln>
                <a:solidFill>
                  <a:srgbClr val="FFFFFF"/>
                </a:solidFill>
                <a:latin typeface="Arial" pitchFamily="18"/>
                <a:ea typeface="Droid Sans" pitchFamily="2"/>
                <a:cs typeface="Lohit Hindi" pitchFamily="2"/>
              </a:rPr>
              <a:t>J. Boike</a:t>
            </a:r>
          </a:p>
        </p:txBody>
      </p:sp>
      <p:sp>
        <p:nvSpPr>
          <p:cNvPr id="15" name="TextBox 14">
            <a:extLst>
              <a:ext uri="{FF2B5EF4-FFF2-40B4-BE49-F238E27FC236}">
                <a16:creationId xmlns:a16="http://schemas.microsoft.com/office/drawing/2014/main" id="{53BE86DF-349B-6448-8EE4-A8213A379DE3}"/>
              </a:ext>
            </a:extLst>
          </p:cNvPr>
          <p:cNvSpPr txBox="1"/>
          <p:nvPr/>
        </p:nvSpPr>
        <p:spPr>
          <a:xfrm>
            <a:off x="8133529" y="1641359"/>
            <a:ext cx="1554479" cy="2901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400" b="0" i="0" u="none" strike="noStrike" kern="1200" dirty="0">
                <a:ln>
                  <a:noFill/>
                </a:ln>
                <a:latin typeface="Arial" pitchFamily="18"/>
                <a:ea typeface="Droid Sans" pitchFamily="2"/>
                <a:cs typeface="Lohit Hindi" pitchFamily="2"/>
              </a:rPr>
              <a:t>T. Sachs</a:t>
            </a:r>
          </a:p>
        </p:txBody>
      </p:sp>
      <p:sp>
        <p:nvSpPr>
          <p:cNvPr id="16" name="TextBox 15">
            <a:extLst>
              <a:ext uri="{FF2B5EF4-FFF2-40B4-BE49-F238E27FC236}">
                <a16:creationId xmlns:a16="http://schemas.microsoft.com/office/drawing/2014/main" id="{CE4FB554-32EE-5249-930D-B7B772996ADD}"/>
              </a:ext>
            </a:extLst>
          </p:cNvPr>
          <p:cNvSpPr txBox="1"/>
          <p:nvPr/>
        </p:nvSpPr>
        <p:spPr>
          <a:xfrm>
            <a:off x="2098490" y="1335718"/>
            <a:ext cx="265176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Arial" pitchFamily="18"/>
                <a:ea typeface="Droid Sans" pitchFamily="2"/>
                <a:cs typeface="Lohit Hindi" pitchFamily="2"/>
              </a:rPr>
              <a:t>Non-Polygonal Ground</a:t>
            </a:r>
          </a:p>
        </p:txBody>
      </p:sp>
      <p:sp>
        <p:nvSpPr>
          <p:cNvPr id="17" name="TextBox 16">
            <a:extLst>
              <a:ext uri="{FF2B5EF4-FFF2-40B4-BE49-F238E27FC236}">
                <a16:creationId xmlns:a16="http://schemas.microsoft.com/office/drawing/2014/main" id="{72124380-7A31-3B48-B7E1-3CA7B0FA83A9}"/>
              </a:ext>
            </a:extLst>
          </p:cNvPr>
          <p:cNvSpPr txBox="1"/>
          <p:nvPr/>
        </p:nvSpPr>
        <p:spPr>
          <a:xfrm>
            <a:off x="5194490" y="1299719"/>
            <a:ext cx="265176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Arial" pitchFamily="18"/>
                <a:ea typeface="Droid Sans" pitchFamily="2"/>
                <a:cs typeface="Lohit Hindi" pitchFamily="2"/>
              </a:rPr>
              <a:t>Low Centered Polygon</a:t>
            </a:r>
          </a:p>
        </p:txBody>
      </p:sp>
      <p:sp>
        <p:nvSpPr>
          <p:cNvPr id="18" name="TextBox 17">
            <a:extLst>
              <a:ext uri="{FF2B5EF4-FFF2-40B4-BE49-F238E27FC236}">
                <a16:creationId xmlns:a16="http://schemas.microsoft.com/office/drawing/2014/main" id="{BFCC54EE-6432-E840-A5E6-2B0EB6C56CFF}"/>
              </a:ext>
            </a:extLst>
          </p:cNvPr>
          <p:cNvSpPr txBox="1"/>
          <p:nvPr/>
        </p:nvSpPr>
        <p:spPr>
          <a:xfrm>
            <a:off x="2098490" y="6090598"/>
            <a:ext cx="265176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Arial" pitchFamily="18"/>
                <a:ea typeface="Droid Sans" pitchFamily="2"/>
                <a:cs typeface="Lohit Hindi" pitchFamily="2"/>
              </a:rPr>
              <a:t>Flat Centered Polygon</a:t>
            </a:r>
          </a:p>
        </p:txBody>
      </p:sp>
      <p:sp>
        <p:nvSpPr>
          <p:cNvPr id="19" name="TextBox 18">
            <a:extLst>
              <a:ext uri="{FF2B5EF4-FFF2-40B4-BE49-F238E27FC236}">
                <a16:creationId xmlns:a16="http://schemas.microsoft.com/office/drawing/2014/main" id="{0414FFDA-8007-0747-8FD5-C60977DDCE28}"/>
              </a:ext>
            </a:extLst>
          </p:cNvPr>
          <p:cNvSpPr txBox="1"/>
          <p:nvPr/>
        </p:nvSpPr>
        <p:spPr>
          <a:xfrm>
            <a:off x="5207450" y="6110039"/>
            <a:ext cx="265176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a:ln>
                  <a:noFill/>
                </a:ln>
                <a:latin typeface="Arial" pitchFamily="18"/>
                <a:ea typeface="Droid Sans" pitchFamily="2"/>
                <a:cs typeface="Lohit Hindi" pitchFamily="2"/>
              </a:rPr>
              <a:t>High Centered Polygon</a:t>
            </a:r>
          </a:p>
        </p:txBody>
      </p:sp>
      <p:sp>
        <p:nvSpPr>
          <p:cNvPr id="20" name="TextBox 19">
            <a:extLst>
              <a:ext uri="{FF2B5EF4-FFF2-40B4-BE49-F238E27FC236}">
                <a16:creationId xmlns:a16="http://schemas.microsoft.com/office/drawing/2014/main" id="{830D1452-060F-1045-83D7-53203944E123}"/>
              </a:ext>
            </a:extLst>
          </p:cNvPr>
          <p:cNvSpPr txBox="1"/>
          <p:nvPr/>
        </p:nvSpPr>
        <p:spPr>
          <a:xfrm>
            <a:off x="8316410" y="6182039"/>
            <a:ext cx="2651760" cy="3463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800" b="0" i="0" u="none" strike="noStrike" kern="1200">
                <a:ln>
                  <a:noFill/>
                </a:ln>
                <a:latin typeface="Arial" pitchFamily="18"/>
                <a:ea typeface="Droid Sans" pitchFamily="2"/>
                <a:cs typeface="Lohit Hindi" pitchFamily="2"/>
              </a:rPr>
              <a:t>Lakes</a:t>
            </a:r>
          </a:p>
        </p:txBody>
      </p:sp>
      <p:sp>
        <p:nvSpPr>
          <p:cNvPr id="39" name="TextBox 38">
            <a:extLst>
              <a:ext uri="{FF2B5EF4-FFF2-40B4-BE49-F238E27FC236}">
                <a16:creationId xmlns:a16="http://schemas.microsoft.com/office/drawing/2014/main" id="{0C95E3FA-B7D2-6843-B2DC-DA4847B8C2A5}"/>
              </a:ext>
            </a:extLst>
          </p:cNvPr>
          <p:cNvSpPr txBox="1"/>
          <p:nvPr/>
        </p:nvSpPr>
        <p:spPr>
          <a:xfrm>
            <a:off x="8158053" y="1340759"/>
            <a:ext cx="2651760" cy="48996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400" b="0" i="0" u="none" strike="noStrike" kern="1200" dirty="0">
                <a:ln>
                  <a:noFill/>
                </a:ln>
                <a:latin typeface="Arial" pitchFamily="18"/>
                <a:ea typeface="Droid Sans" pitchFamily="2"/>
                <a:cs typeface="Lohit Hindi" pitchFamily="2"/>
              </a:rPr>
              <a:t>Coalescent Low Centered Polygon</a:t>
            </a:r>
          </a:p>
        </p:txBody>
      </p:sp>
    </p:spTree>
    <p:extLst>
      <p:ext uri="{BB962C8B-B14F-4D97-AF65-F5344CB8AC3E}">
        <p14:creationId xmlns:p14="http://schemas.microsoft.com/office/powerpoint/2010/main" val="2347388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FAB52-B866-2348-8F68-95AC43D74769}"/>
              </a:ext>
            </a:extLst>
          </p:cNvPr>
          <p:cNvSpPr>
            <a:spLocks noGrp="1"/>
          </p:cNvSpPr>
          <p:nvPr>
            <p:ph type="title"/>
          </p:nvPr>
        </p:nvSpPr>
        <p:spPr/>
        <p:txBody>
          <a:bodyPr/>
          <a:lstStyle/>
          <a:p>
            <a:r>
              <a:rPr lang="en-US" dirty="0"/>
              <a:t>Alaska Thermokarst Model</a:t>
            </a:r>
          </a:p>
        </p:txBody>
      </p:sp>
      <p:sp>
        <p:nvSpPr>
          <p:cNvPr id="3" name="Content Placeholder 2">
            <a:extLst>
              <a:ext uri="{FF2B5EF4-FFF2-40B4-BE49-F238E27FC236}">
                <a16:creationId xmlns:a16="http://schemas.microsoft.com/office/drawing/2014/main" id="{CC09B18B-BF84-3F45-BEB7-3D644DEED981}"/>
              </a:ext>
            </a:extLst>
          </p:cNvPr>
          <p:cNvSpPr>
            <a:spLocks noGrp="1"/>
          </p:cNvSpPr>
          <p:nvPr>
            <p:ph idx="1"/>
          </p:nvPr>
        </p:nvSpPr>
        <p:spPr/>
        <p:txBody>
          <a:bodyPr>
            <a:normAutofit fontScale="92500" lnSpcReduction="10000"/>
          </a:bodyPr>
          <a:lstStyle/>
          <a:p>
            <a:r>
              <a:rPr lang="en-US" dirty="0"/>
              <a:t>Goal of the ATM is to develop and apply a landscape evolution model that is capable for forecasting how landscape structure and function might change in response to how climate change influences interactions among disturbance regimes, permafrost integrity, hydrology and vegetation succession and migration.</a:t>
            </a:r>
          </a:p>
          <a:p>
            <a:r>
              <a:rPr lang="en-US" dirty="0"/>
              <a:t>The Alaska Thermokarst Model (ATM) is an intermediate-scale, state-and- transition model designed to simulate the transitions caused by thermokarst disturbance </a:t>
            </a:r>
          </a:p>
          <a:p>
            <a:r>
              <a:rPr lang="en-US" dirty="0"/>
              <a:t>Model Characteristics</a:t>
            </a:r>
          </a:p>
          <a:p>
            <a:pPr lvl="1"/>
            <a:r>
              <a:rPr lang="en-US" dirty="0"/>
              <a:t>State and transition model</a:t>
            </a:r>
          </a:p>
          <a:p>
            <a:pPr lvl="1"/>
            <a:r>
              <a:rPr lang="en-US" dirty="0"/>
              <a:t>tracks cohorts by fractional area of model element (NOT spatially-explicit)</a:t>
            </a:r>
          </a:p>
          <a:p>
            <a:pPr lvl="1"/>
            <a:r>
              <a:rPr lang="en-US" dirty="0"/>
              <a:t>1 km</a:t>
            </a:r>
            <a:r>
              <a:rPr lang="en-US" baseline="30000" dirty="0"/>
              <a:t>2</a:t>
            </a:r>
            <a:r>
              <a:rPr lang="en-US" dirty="0"/>
              <a:t> resolution</a:t>
            </a:r>
          </a:p>
          <a:p>
            <a:pPr lvl="1"/>
            <a:r>
              <a:rPr lang="en-US" dirty="0"/>
              <a:t>1-year time step, simulation period ~100 years from current</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233766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49881-B245-F649-9743-DFC5B56F9385}"/>
              </a:ext>
            </a:extLst>
          </p:cNvPr>
          <p:cNvSpPr>
            <a:spLocks noGrp="1"/>
          </p:cNvSpPr>
          <p:nvPr>
            <p:ph type="title"/>
          </p:nvPr>
        </p:nvSpPr>
        <p:spPr/>
        <p:txBody>
          <a:bodyPr/>
          <a:lstStyle/>
          <a:p>
            <a:endParaRPr lang="en-US"/>
          </a:p>
        </p:txBody>
      </p:sp>
      <p:pic>
        <p:nvPicPr>
          <p:cNvPr id="4" name="Content Placeholder 4">
            <a:extLst>
              <a:ext uri="{FF2B5EF4-FFF2-40B4-BE49-F238E27FC236}">
                <a16:creationId xmlns:a16="http://schemas.microsoft.com/office/drawing/2014/main" id="{7E272254-4050-AB43-9272-E280BADBC35F}"/>
              </a:ext>
            </a:extLst>
          </p:cNvPr>
          <p:cNvPicPr>
            <a:picLocks noGrp="1" noChangeAspect="1"/>
          </p:cNvPicPr>
          <p:nvPr>
            <p:ph idx="1"/>
          </p:nvPr>
        </p:nvPicPr>
        <p:blipFill>
          <a:blip r:embed="rId2">
            <a:lum/>
            <a:alphaModFix/>
          </a:blip>
          <a:srcRect/>
          <a:stretch>
            <a:fillRect/>
          </a:stretch>
        </p:blipFill>
        <p:spPr>
          <a:xfrm>
            <a:off x="3649884" y="516933"/>
            <a:ext cx="5949191" cy="5824133"/>
          </a:xfrm>
          <a:prstGeom prst="rect">
            <a:avLst/>
          </a:prstGeom>
          <a:noFill/>
          <a:ln w="18360">
            <a:solidFill>
              <a:srgbClr val="000000"/>
            </a:solidFill>
            <a:prstDash val="solid"/>
          </a:ln>
        </p:spPr>
      </p:pic>
    </p:spTree>
    <p:extLst>
      <p:ext uri="{BB962C8B-B14F-4D97-AF65-F5344CB8AC3E}">
        <p14:creationId xmlns:p14="http://schemas.microsoft.com/office/powerpoint/2010/main" val="1638903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9A81-9987-C549-9ACC-E12A935FD659}"/>
              </a:ext>
            </a:extLst>
          </p:cNvPr>
          <p:cNvSpPr>
            <a:spLocks noGrp="1"/>
          </p:cNvSpPr>
          <p:nvPr>
            <p:ph type="title"/>
          </p:nvPr>
        </p:nvSpPr>
        <p:spPr/>
        <p:txBody>
          <a:bodyPr/>
          <a:lstStyle/>
          <a:p>
            <a:r>
              <a:rPr lang="en-US" dirty="0"/>
              <a:t>Tracks cohorts by fractional area of model element</a:t>
            </a:r>
          </a:p>
        </p:txBody>
      </p:sp>
      <p:sp>
        <p:nvSpPr>
          <p:cNvPr id="3" name="Content Placeholder 2">
            <a:extLst>
              <a:ext uri="{FF2B5EF4-FFF2-40B4-BE49-F238E27FC236}">
                <a16:creationId xmlns:a16="http://schemas.microsoft.com/office/drawing/2014/main" id="{B0F3D527-AF31-4E4C-9B7F-521D9E122EE6}"/>
              </a:ext>
            </a:extLst>
          </p:cNvPr>
          <p:cNvSpPr>
            <a:spLocks noGrp="1"/>
          </p:cNvSpPr>
          <p:nvPr>
            <p:ph idx="1"/>
          </p:nvPr>
        </p:nvSpPr>
        <p:spPr/>
        <p:txBody>
          <a:bodyPr/>
          <a:lstStyle/>
          <a:p>
            <a:endParaRPr lang="en-US" dirty="0"/>
          </a:p>
        </p:txBody>
      </p:sp>
      <p:grpSp>
        <p:nvGrpSpPr>
          <p:cNvPr id="4" name="Group 3">
            <a:extLst>
              <a:ext uri="{FF2B5EF4-FFF2-40B4-BE49-F238E27FC236}">
                <a16:creationId xmlns:a16="http://schemas.microsoft.com/office/drawing/2014/main" id="{712BF01F-C478-F34D-9CCC-53933E46B752}"/>
              </a:ext>
            </a:extLst>
          </p:cNvPr>
          <p:cNvGrpSpPr/>
          <p:nvPr/>
        </p:nvGrpSpPr>
        <p:grpSpPr>
          <a:xfrm>
            <a:off x="2589212" y="1924582"/>
            <a:ext cx="4572000" cy="3986640"/>
            <a:chOff x="548640" y="1774080"/>
            <a:chExt cx="4572000" cy="3986640"/>
          </a:xfrm>
        </p:grpSpPr>
        <p:pic>
          <p:nvPicPr>
            <p:cNvPr id="5" name="Picture 4">
              <a:extLst>
                <a:ext uri="{FF2B5EF4-FFF2-40B4-BE49-F238E27FC236}">
                  <a16:creationId xmlns:a16="http://schemas.microsoft.com/office/drawing/2014/main" id="{B6B86893-496E-6D46-B9CD-EF3DE361488D}"/>
                </a:ext>
              </a:extLst>
            </p:cNvPr>
            <p:cNvPicPr>
              <a:picLocks noChangeAspect="1"/>
            </p:cNvPicPr>
            <p:nvPr/>
          </p:nvPicPr>
          <p:blipFill>
            <a:blip r:embed="rId2">
              <a:lum/>
              <a:alphaModFix/>
            </a:blip>
            <a:srcRect/>
            <a:stretch>
              <a:fillRect/>
            </a:stretch>
          </p:blipFill>
          <p:spPr>
            <a:xfrm>
              <a:off x="548640" y="1774080"/>
              <a:ext cx="4572000" cy="3986640"/>
            </a:xfrm>
            <a:prstGeom prst="rect">
              <a:avLst/>
            </a:prstGeom>
            <a:solidFill>
              <a:srgbClr val="FFFFFF"/>
            </a:solidFill>
            <a:ln w="18360">
              <a:solidFill>
                <a:srgbClr val="000000"/>
              </a:solidFill>
              <a:prstDash val="solid"/>
            </a:ln>
          </p:spPr>
        </p:pic>
        <p:sp>
          <p:nvSpPr>
            <p:cNvPr id="6" name="TextBox 5">
              <a:extLst>
                <a:ext uri="{FF2B5EF4-FFF2-40B4-BE49-F238E27FC236}">
                  <a16:creationId xmlns:a16="http://schemas.microsoft.com/office/drawing/2014/main" id="{50208489-74D8-8349-9874-B3D6FABBE4CD}"/>
                </a:ext>
              </a:extLst>
            </p:cNvPr>
            <p:cNvSpPr txBox="1"/>
            <p:nvPr/>
          </p:nvSpPr>
          <p:spPr>
            <a:xfrm>
              <a:off x="3383280" y="5431680"/>
              <a:ext cx="1626480" cy="308160"/>
            </a:xfrm>
            <a:prstGeom prst="rect">
              <a:avLst/>
            </a:prstGeom>
            <a:noFill/>
            <a:ln>
              <a:noFill/>
            </a:ln>
          </p:spPr>
          <p:txBody>
            <a:bodyPr vert="horz" wrap="none" lIns="99000" tIns="54000" rIns="99000" bIns="54000" anchorCtr="0" compatLnSpc="0">
              <a:spAutoFit/>
            </a:bodyPr>
            <a:lstStyle/>
            <a:p>
              <a:pPr marL="0" marR="0" lvl="0" indent="0" rtl="0" hangingPunct="0">
                <a:lnSpc>
                  <a:spcPct val="100000"/>
                </a:lnSpc>
                <a:spcBef>
                  <a:spcPts val="0"/>
                </a:spcBef>
                <a:spcAft>
                  <a:spcPts val="0"/>
                </a:spcAft>
                <a:buNone/>
                <a:tabLst/>
              </a:pPr>
              <a:r>
                <a:rPr lang="en-US" sz="1400" b="0" i="0" u="none" strike="noStrike" kern="1200">
                  <a:ln>
                    <a:noFill/>
                  </a:ln>
                  <a:latin typeface="Arial" pitchFamily="18"/>
                  <a:ea typeface="Droid Sans" pitchFamily="2"/>
                  <a:cs typeface="Lohit Hindi" pitchFamily="2"/>
                </a:rPr>
                <a:t>Lara et al., 2014</a:t>
              </a:r>
            </a:p>
          </p:txBody>
        </p:sp>
      </p:grpSp>
      <p:pic>
        <p:nvPicPr>
          <p:cNvPr id="7" name="Picture 6">
            <a:extLst>
              <a:ext uri="{FF2B5EF4-FFF2-40B4-BE49-F238E27FC236}">
                <a16:creationId xmlns:a16="http://schemas.microsoft.com/office/drawing/2014/main" id="{D7CA8FE8-EFBC-2A4D-8D48-E43A8E3F4735}"/>
              </a:ext>
            </a:extLst>
          </p:cNvPr>
          <p:cNvPicPr>
            <a:picLocks noChangeAspect="1"/>
          </p:cNvPicPr>
          <p:nvPr/>
        </p:nvPicPr>
        <p:blipFill>
          <a:blip r:embed="rId3">
            <a:lum/>
            <a:alphaModFix/>
          </a:blip>
          <a:srcRect/>
          <a:stretch>
            <a:fillRect/>
          </a:stretch>
        </p:blipFill>
        <p:spPr>
          <a:xfrm>
            <a:off x="7288652" y="2253622"/>
            <a:ext cx="4389120" cy="3474720"/>
          </a:xfrm>
          <a:prstGeom prst="rect">
            <a:avLst/>
          </a:prstGeom>
          <a:noFill/>
          <a:ln w="18360">
            <a:solidFill>
              <a:srgbClr val="000000"/>
            </a:solidFill>
            <a:prstDash val="solid"/>
          </a:ln>
        </p:spPr>
      </p:pic>
    </p:spTree>
    <p:extLst>
      <p:ext uri="{BB962C8B-B14F-4D97-AF65-F5344CB8AC3E}">
        <p14:creationId xmlns:p14="http://schemas.microsoft.com/office/powerpoint/2010/main" val="2325062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2836F-8B34-034F-BF88-8E83C0727BD4}"/>
              </a:ext>
            </a:extLst>
          </p:cNvPr>
          <p:cNvSpPr>
            <a:spLocks noGrp="1"/>
          </p:cNvSpPr>
          <p:nvPr>
            <p:ph type="title"/>
          </p:nvPr>
        </p:nvSpPr>
        <p:spPr/>
        <p:txBody>
          <a:bodyPr/>
          <a:lstStyle/>
          <a:p>
            <a:r>
              <a:rPr lang="en-US" dirty="0"/>
              <a:t>Alaska Thermokarst Model </a:t>
            </a:r>
            <a:br>
              <a:rPr lang="en-US" dirty="0"/>
            </a:br>
            <a:r>
              <a:rPr lang="en-US" sz="2400" dirty="0"/>
              <a:t>Code Details and current performance</a:t>
            </a:r>
          </a:p>
        </p:txBody>
      </p:sp>
      <p:sp>
        <p:nvSpPr>
          <p:cNvPr id="3" name="Content Placeholder 2">
            <a:extLst>
              <a:ext uri="{FF2B5EF4-FFF2-40B4-BE49-F238E27FC236}">
                <a16:creationId xmlns:a16="http://schemas.microsoft.com/office/drawing/2014/main" id="{162135AA-4BFB-A249-A698-4301A6440219}"/>
              </a:ext>
            </a:extLst>
          </p:cNvPr>
          <p:cNvSpPr>
            <a:spLocks noGrp="1"/>
          </p:cNvSpPr>
          <p:nvPr>
            <p:ph idx="1"/>
          </p:nvPr>
        </p:nvSpPr>
        <p:spPr/>
        <p:txBody>
          <a:bodyPr/>
          <a:lstStyle/>
          <a:p>
            <a:r>
              <a:rPr lang="en-US" dirty="0"/>
              <a:t>Python </a:t>
            </a:r>
          </a:p>
          <a:p>
            <a:pPr lvl="1"/>
            <a:r>
              <a:rPr lang="en-US" dirty="0"/>
              <a:t>Model configuration uses YAML </a:t>
            </a:r>
          </a:p>
          <a:p>
            <a:pPr lvl="1"/>
            <a:r>
              <a:rPr lang="en-US" dirty="0"/>
              <a:t>~7000 lines of code</a:t>
            </a:r>
          </a:p>
          <a:p>
            <a:r>
              <a:rPr lang="en-US" dirty="0"/>
              <a:t>Performance </a:t>
            </a:r>
          </a:p>
          <a:p>
            <a:pPr lvl="1"/>
            <a:r>
              <a:rPr lang="en-US" dirty="0"/>
              <a:t>Initial version runtime ~35 mins</a:t>
            </a:r>
          </a:p>
          <a:p>
            <a:pPr lvl="1"/>
            <a:r>
              <a:rPr lang="en-US" dirty="0"/>
              <a:t>Current version ~5 mins</a:t>
            </a:r>
          </a:p>
          <a:p>
            <a:pPr lvl="1"/>
            <a:endParaRPr lang="en-US" dirty="0"/>
          </a:p>
          <a:p>
            <a:endParaRPr lang="en-US" dirty="0"/>
          </a:p>
          <a:p>
            <a:pPr lvl="1"/>
            <a:endParaRPr lang="en-US" dirty="0"/>
          </a:p>
        </p:txBody>
      </p:sp>
    </p:spTree>
    <p:extLst>
      <p:ext uri="{BB962C8B-B14F-4D97-AF65-F5344CB8AC3E}">
        <p14:creationId xmlns:p14="http://schemas.microsoft.com/office/powerpoint/2010/main" val="13528849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793</TotalTime>
  <Words>596</Words>
  <Application>Microsoft Macintosh PowerPoint</Application>
  <PresentationFormat>Widescreen</PresentationFormat>
  <Paragraphs>105</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3</vt:lpstr>
      <vt:lpstr>Wisp</vt:lpstr>
      <vt:lpstr>Development of Reduced-Order Models Representing Landscape Evolution</vt:lpstr>
      <vt:lpstr>Goal</vt:lpstr>
      <vt:lpstr>PowerPoint Presentation</vt:lpstr>
      <vt:lpstr>Science</vt:lpstr>
      <vt:lpstr>PowerPoint Presentation</vt:lpstr>
      <vt:lpstr>Alaska Thermokarst Model</vt:lpstr>
      <vt:lpstr>PowerPoint Presentation</vt:lpstr>
      <vt:lpstr>Tracks cohorts by fractional area of model element</vt:lpstr>
      <vt:lpstr>Alaska Thermokarst Model  Code Details and current performance</vt:lpstr>
      <vt:lpstr>Reduced Order Models </vt:lpstr>
      <vt:lpstr>PowerPoint Presentation</vt:lpstr>
      <vt:lpstr>How it fits together </vt:lpstr>
      <vt:lpstr>Why is it important</vt:lpstr>
      <vt:lpstr>PowerPoint Presentation</vt:lpstr>
      <vt:lpstr>Tentative Timeline</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TITLE TITLE</dc:title>
  <dc:creator>Rawser Spicer</dc:creator>
  <cp:lastModifiedBy>Rawser Spicer</cp:lastModifiedBy>
  <cp:revision>29</cp:revision>
  <dcterms:created xsi:type="dcterms:W3CDTF">2019-02-12T05:20:42Z</dcterms:created>
  <dcterms:modified xsi:type="dcterms:W3CDTF">2019-02-19T19:26:15Z</dcterms:modified>
</cp:coreProperties>
</file>